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7.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8.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9.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0.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11.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12.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3.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4" r:id="rId1"/>
    <p:sldMasterId id="2147483992" r:id="rId2"/>
    <p:sldMasterId id="2147484104" r:id="rId3"/>
    <p:sldMasterId id="2147484146" r:id="rId4"/>
    <p:sldMasterId id="2147484313" r:id="rId5"/>
    <p:sldMasterId id="2147484384" r:id="rId6"/>
    <p:sldMasterId id="2147484438" r:id="rId7"/>
    <p:sldMasterId id="2147484582" r:id="rId8"/>
    <p:sldMasterId id="2147484774" r:id="rId9"/>
    <p:sldMasterId id="2147484786" r:id="rId10"/>
    <p:sldMasterId id="2147484804" r:id="rId11"/>
    <p:sldMasterId id="2147484870" r:id="rId12"/>
    <p:sldMasterId id="2147484882" r:id="rId13"/>
    <p:sldMasterId id="2147484900" r:id="rId14"/>
  </p:sldMasterIdLst>
  <p:sldIdLst>
    <p:sldId id="256" r:id="rId15"/>
    <p:sldId id="257" r:id="rId16"/>
    <p:sldId id="258" r:id="rId17"/>
    <p:sldId id="259" r:id="rId18"/>
    <p:sldId id="260" r:id="rId19"/>
    <p:sldId id="262" r:id="rId20"/>
    <p:sldId id="263" r:id="rId21"/>
    <p:sldId id="264" r:id="rId22"/>
    <p:sldId id="265" r:id="rId23"/>
    <p:sldId id="266" r:id="rId24"/>
    <p:sldId id="267" r:id="rId25"/>
    <p:sldId id="268" r:id="rId26"/>
    <p:sldId id="269" r:id="rId27"/>
    <p:sldId id="270" r:id="rId28"/>
    <p:sldId id="282" r:id="rId29"/>
    <p:sldId id="271" r:id="rId30"/>
    <p:sldId id="272" r:id="rId31"/>
    <p:sldId id="273" r:id="rId32"/>
    <p:sldId id="274" r:id="rId33"/>
    <p:sldId id="275" r:id="rId34"/>
    <p:sldId id="276" r:id="rId35"/>
    <p:sldId id="277" r:id="rId36"/>
    <p:sldId id="278" r:id="rId37"/>
    <p:sldId id="27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presProps" Target="presProps.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980412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68964280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40149532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1CD920-323D-4BC9-9D00-63536D9B3210}" type="datetimeFigureOut">
              <a:rPr lang="en-IN" smtClean="0"/>
              <a:t>20-11-2021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69857042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4410878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4874807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63631056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09604550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6393036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6292008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9999470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903014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4826460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33669334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5805773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90553000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78790872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47091739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63822558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1CD920-323D-4BC9-9D00-63536D9B3210}" type="datetimeFigureOut">
              <a:rPr lang="en-IN" smtClean="0"/>
              <a:t>20-11-2021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04665312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85740066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1CD920-323D-4BC9-9D00-63536D9B3210}" type="datetimeFigureOut">
              <a:rPr lang="en-IN" smtClean="0"/>
              <a:t>20-11-2021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22835363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710291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6260213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81385415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64579938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6208056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D89D70A9-EF40-479F-80DB-E8B91E7A0808}"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9350689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94886006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0616044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1501593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94511111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8446511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516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58684618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03009086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57325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04628909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1CD920-323D-4BC9-9D00-63536D9B3210}" type="datetimeFigureOut">
              <a:rPr lang="en-IN" smtClean="0"/>
              <a:t>20-11-2021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11419963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7377893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51CD920-323D-4BC9-9D00-63536D9B3210}" type="datetimeFigureOut">
              <a:rPr lang="en-IN" smtClean="0"/>
              <a:t>20-11-2021</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23001933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89D70A9-EF40-479F-80DB-E8B91E7A0808}" type="slidenum">
              <a:rPr lang="en-IN" smtClean="0"/>
              <a:t>‹#›</a:t>
            </a:fld>
            <a:endParaRPr lang="en-IN"/>
          </a:p>
        </p:txBody>
      </p:sp>
    </p:spTree>
    <p:extLst>
      <p:ext uri="{BB962C8B-B14F-4D97-AF65-F5344CB8AC3E}">
        <p14:creationId xmlns:p14="http://schemas.microsoft.com/office/powerpoint/2010/main" val="395259475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89D70A9-EF40-479F-80DB-E8B91E7A0808}" type="slidenum">
              <a:rPr lang="en-IN" smtClean="0"/>
              <a:t>‹#›</a:t>
            </a:fld>
            <a:endParaRPr lang="en-IN"/>
          </a:p>
        </p:txBody>
      </p:sp>
    </p:spTree>
    <p:extLst>
      <p:ext uri="{BB962C8B-B14F-4D97-AF65-F5344CB8AC3E}">
        <p14:creationId xmlns:p14="http://schemas.microsoft.com/office/powerpoint/2010/main" val="210826459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09982732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977301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71414846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1179472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78380896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4706823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95899498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1CD920-323D-4BC9-9D00-63536D9B3210}" type="datetimeFigureOut">
              <a:rPr lang="en-IN" smtClean="0"/>
              <a:t>20-11-2021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37108988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19094721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1CD920-323D-4BC9-9D00-63536D9B3210}" type="datetimeFigureOut">
              <a:rPr lang="en-IN" smtClean="0"/>
              <a:t>20-11-2021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61156972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12603757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60893570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992963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62949355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98357412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D89D70A9-EF40-479F-80DB-E8B91E7A0808}"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1518549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819450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00925281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58557613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79511345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41178580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8809439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51698857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161914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38250116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76886578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1CD920-323D-4BC9-9D00-63536D9B3210}" type="datetimeFigureOut">
              <a:rPr lang="en-IN" smtClean="0"/>
              <a:t>20-11-2021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84983505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72857764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1CD920-323D-4BC9-9D00-63536D9B3210}" type="datetimeFigureOut">
              <a:rPr lang="en-IN" smtClean="0"/>
              <a:t>20-11-2021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85748525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27130568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33993704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19152833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28805540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D89D70A9-EF40-479F-80DB-E8B91E7A0808}"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179810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33136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81165042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75744288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33325070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51674542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52250549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rIns="45720"/>
          <a:lstStyle/>
          <a:p>
            <a:fld id="{D89D70A9-EF40-479F-80DB-E8B91E7A0808}" type="slidenum">
              <a:rPr lang="en-IN" smtClean="0"/>
              <a:t>‹#›</a:t>
            </a:fld>
            <a:endParaRPr lang="en-IN"/>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01176698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06859789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22811703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70049376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1CD920-323D-4BC9-9D00-63536D9B3210}" type="datetimeFigureOut">
              <a:rPr lang="en-IN" smtClean="0"/>
              <a:t>20-11-2021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59758018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6191016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79985335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251CD920-323D-4BC9-9D00-63536D9B3210}" type="datetimeFigureOut">
              <a:rPr lang="en-IN" smtClean="0"/>
              <a:t>20-11-2021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14754068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69966982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26289325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2525832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76475541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064237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454096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4003344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1167362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1CD920-323D-4BC9-9D00-63536D9B3210}" type="datetimeFigureOut">
              <a:rPr lang="en-IN" smtClean="0"/>
              <a:t>20-11-2021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2768516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42817492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49062125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1CD920-323D-4BC9-9D00-63536D9B3210}" type="datetimeFigureOut">
              <a:rPr lang="en-IN" smtClean="0"/>
              <a:t>20-11-2021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23681704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69313274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75349074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88440274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8815488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41890312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29626491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30379127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189702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688951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92117164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02504265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84055699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097946662"/>
      </p:ext>
    </p:extLst>
  </p:cSld>
  <p:clrMapOvr>
    <a:overrideClrMapping bg1="dk1" tx1="lt1" bg2="dk2" tx2="lt2" accent1="accent1" accent2="accent2" accent3="accent3" accent4="accent4" accent5="accent5" accent6="accent6" hlink="hlink" folHlink="folHlink"/>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69338534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13055541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58600477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1CD920-323D-4BC9-9D00-63536D9B3210}" type="datetimeFigureOut">
              <a:rPr lang="en-IN" smtClean="0"/>
              <a:t>20-11-2021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71647532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60597361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251CD920-323D-4BC9-9D00-63536D9B3210}" type="datetimeFigureOut">
              <a:rPr lang="en-IN" smtClean="0"/>
              <a:t>20-11-2021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8962229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1673847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91274578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14527912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50986404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54678424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89581072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81104513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88218689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2625880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36063237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884393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1CD920-323D-4BC9-9D00-63536D9B3210}" type="datetimeFigureOut">
              <a:rPr lang="en-IN" smtClean="0"/>
              <a:t>20-11-2021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850627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7397025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1CD920-323D-4BC9-9D00-63536D9B3210}" type="datetimeFigureOut">
              <a:rPr lang="en-IN" smtClean="0"/>
              <a:t>20-11-2021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1361455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3336012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1015702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7967775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63260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797841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6583558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562218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1291572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5443804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1847766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5430901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5173263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9552000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8650125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1CD920-323D-4BC9-9D00-63536D9B3210}" type="datetimeFigureOut">
              <a:rPr lang="en-IN" smtClean="0"/>
              <a:t>20-11-2021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1877987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091782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6903392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1CD920-323D-4BC9-9D00-63536D9B3210}" type="datetimeFigureOut">
              <a:rPr lang="en-IN" smtClean="0"/>
              <a:t>20-11-2021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1293572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398280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034464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2085941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4043561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292060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1076881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479044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7249538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666634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1CD920-323D-4BC9-9D00-63536D9B3210}" type="datetimeFigureOut">
              <a:rPr lang="en-IN" smtClean="0"/>
              <a:t>20-11-2021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7540760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6091004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251CD920-323D-4BC9-9D00-63536D9B3210}" type="datetimeFigureOut">
              <a:rPr lang="en-IN" smtClean="0"/>
              <a:t>20-11-2021</a:t>
            </a:fld>
            <a:endParaRPr lang="en-IN"/>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IN"/>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D89D70A9-EF40-479F-80DB-E8B91E7A0808}" type="slidenum">
              <a:rPr lang="en-IN" smtClean="0"/>
              <a:t>‹#›</a:t>
            </a:fld>
            <a:endParaRPr lang="en-IN"/>
          </a:p>
        </p:txBody>
      </p:sp>
    </p:spTree>
    <p:extLst>
      <p:ext uri="{BB962C8B-B14F-4D97-AF65-F5344CB8AC3E}">
        <p14:creationId xmlns:p14="http://schemas.microsoft.com/office/powerpoint/2010/main" val="365906961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1CD920-323D-4BC9-9D00-63536D9B3210}" type="datetimeFigureOut">
              <a:rPr lang="en-IN" smtClean="0"/>
              <a:t>20-11-2021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5652215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IN"/>
          </a:p>
        </p:txBody>
      </p:sp>
      <p:sp>
        <p:nvSpPr>
          <p:cNvPr id="6" name="Slide Number Placeholder 5"/>
          <p:cNvSpPr>
            <a:spLocks noGrp="1"/>
          </p:cNvSpPr>
          <p:nvPr>
            <p:ph type="sldNum" sz="quarter" idx="12"/>
          </p:nvPr>
        </p:nvSpPr>
        <p:spPr>
          <a:xfrm>
            <a:off x="8604504" y="5211060"/>
            <a:ext cx="2112264" cy="228600"/>
          </a:xfrm>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431627292"/>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0102484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1CD920-323D-4BC9-9D00-63536D9B3210}" type="datetimeFigureOut">
              <a:rPr lang="en-IN" smtClean="0"/>
              <a:t>20-11-2021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3023644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5927994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1CD920-323D-4BC9-9D00-63536D9B3210}" type="datetimeFigureOut">
              <a:rPr lang="en-IN" smtClean="0"/>
              <a:t>20-11-2021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5654290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51CD920-323D-4BC9-9D00-63536D9B3210}" type="datetimeFigureOut">
              <a:rPr lang="en-IN" smtClean="0"/>
              <a:t>20-11-2021</a:t>
            </a:fld>
            <a:endParaRPr lang="en-IN"/>
          </a:p>
        </p:txBody>
      </p:sp>
      <p:sp>
        <p:nvSpPr>
          <p:cNvPr id="9" name="Footer Placeholder 8"/>
          <p:cNvSpPr>
            <a:spLocks noGrp="1"/>
          </p:cNvSpPr>
          <p:nvPr>
            <p:ph type="ftr" sz="quarter" idx="11"/>
          </p:nvPr>
        </p:nvSpPr>
        <p:spPr/>
        <p:txBody>
          <a:bodyPr/>
          <a:lstStyle>
            <a:lvl1pPr algn="r">
              <a:defRPr/>
            </a:lvl1pPr>
          </a:lstStyle>
          <a:p>
            <a:endParaRPr lang="en-IN"/>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D89D70A9-EF40-479F-80DB-E8B91E7A0808}" type="slidenum">
              <a:rPr lang="en-IN" smtClean="0"/>
              <a:t>‹#›</a:t>
            </a:fld>
            <a:endParaRPr lang="en-IN"/>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062367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IN"/>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D89D70A9-EF40-479F-80DB-E8B91E7A0808}" type="slidenum">
              <a:rPr lang="en-IN" smtClean="0"/>
              <a:t>‹#›</a:t>
            </a:fld>
            <a:endParaRPr lang="en-IN"/>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13432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1630305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776672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9909456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7183753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588457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3705717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843457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1CD920-323D-4BC9-9D00-63536D9B3210}" type="datetimeFigureOut">
              <a:rPr lang="en-IN" smtClean="0"/>
              <a:t>20-11-2021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20682541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69193337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1CD920-323D-4BC9-9D00-63536D9B3210}" type="datetimeFigureOut">
              <a:rPr lang="en-IN" smtClean="0"/>
              <a:t>20-11-2021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99395261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524880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251CD920-323D-4BC9-9D00-63536D9B3210}" type="datetimeFigureOut">
              <a:rPr lang="en-IN" smtClean="0"/>
              <a:t>20-11-2021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9284068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6711330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5075161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128230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8443556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278545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6895826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32945389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8473392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D89D70A9-EF40-479F-80DB-E8B91E7A0808}"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117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051574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20662476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033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4328734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1CD920-323D-4BC9-9D00-63536D9B3210}" type="datetimeFigureOut">
              <a:rPr lang="en-IN" smtClean="0"/>
              <a:t>20-11-2021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9D70A9-EF40-479F-80DB-E8B91E7A0808}"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73136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1CD920-323D-4BC9-9D00-63536D9B3210}" type="datetimeFigureOut">
              <a:rPr lang="en-IN" smtClean="0"/>
              <a:t>20-11-2021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9D70A9-EF40-479F-80DB-E8B91E7A080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02116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1CD920-323D-4BC9-9D00-63536D9B3210}" type="datetimeFigureOut">
              <a:rPr lang="en-IN" smtClean="0"/>
              <a:t>20-11-2021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42185732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43596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9961683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27220483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098162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8457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0266977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35259961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79041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542717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511989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990052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D89D70A9-EF40-479F-80DB-E8B91E7A0808}" type="slidenum">
              <a:rPr lang="en-IN" smtClean="0"/>
              <a:t>‹#›</a:t>
            </a:fld>
            <a:endParaRPr lang="en-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1004518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16174619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CD920-323D-4BC9-9D00-63536D9B3210}" type="datetimeFigureOut">
              <a:rPr lang="en-IN" smtClean="0"/>
              <a:t>20-11-2021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31040958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1CD920-323D-4BC9-9D00-63536D9B3210}" type="datetimeFigureOut">
              <a:rPr lang="en-IN" smtClean="0"/>
              <a:t>20-11-2021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44696861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1CD920-323D-4BC9-9D00-63536D9B3210}" type="datetimeFigureOut">
              <a:rPr lang="en-IN" smtClean="0"/>
              <a:t>20-11-2021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9D70A9-EF40-479F-80DB-E8B91E7A0808}" type="slidenum">
              <a:rPr lang="en-IN" smtClean="0"/>
              <a:t>‹#›</a:t>
            </a:fld>
            <a:endParaRPr lang="en-IN"/>
          </a:p>
        </p:txBody>
      </p:sp>
    </p:spTree>
    <p:extLst>
      <p:ext uri="{BB962C8B-B14F-4D97-AF65-F5344CB8AC3E}">
        <p14:creationId xmlns:p14="http://schemas.microsoft.com/office/powerpoint/2010/main" val="606843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theme" Target="../theme/theme10.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image" Target="../media/image16.png"/><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theme" Target="../theme/theme11.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image" Target="../media/image18.png"/><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image" Target="../media/image21.png"/><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theme" Target="../theme/theme12.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image" Target="../media/image22.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theme" Target="../theme/theme13.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slideLayout" Target="../slideLayouts/slideLayout214.xml"/><Relationship Id="rId18" Type="http://schemas.openxmlformats.org/officeDocument/2006/relationships/theme" Target="../theme/theme14.xml"/><Relationship Id="rId3" Type="http://schemas.openxmlformats.org/officeDocument/2006/relationships/slideLayout" Target="../slideLayouts/slideLayout204.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5" Type="http://schemas.openxmlformats.org/officeDocument/2006/relationships/slideLayout" Target="../slideLayouts/slideLayout206.xml"/><Relationship Id="rId15" Type="http://schemas.openxmlformats.org/officeDocument/2006/relationships/slideLayout" Target="../slideLayouts/slideLayout216.xml"/><Relationship Id="rId10" Type="http://schemas.openxmlformats.org/officeDocument/2006/relationships/slideLayout" Target="../slideLayouts/slideLayout211.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1.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4.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theme" Target="../theme/theme5.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theme" Target="../theme/theme6.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image" Target="../media/image10.png"/><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image" Target="../media/image9.png"/><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theme" Target="../theme/theme7.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19" Type="http://schemas.openxmlformats.org/officeDocument/2006/relationships/image" Target="../media/image15.jpg"/><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theme" Target="../theme/theme8.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image" Target="../media/image16.png"/><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theme" Target="../theme/theme9.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251CD920-323D-4BC9-9D00-63536D9B3210}" type="datetimeFigureOut">
              <a:rPr lang="en-IN" smtClean="0"/>
              <a:t>20-11-2021</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89D70A9-EF40-479F-80DB-E8B91E7A0808}" type="slidenum">
              <a:rPr lang="en-IN" smtClean="0"/>
              <a:t>‹#›</a:t>
            </a:fld>
            <a:endParaRPr lang="en-IN"/>
          </a:p>
        </p:txBody>
      </p:sp>
    </p:spTree>
    <p:extLst>
      <p:ext uri="{BB962C8B-B14F-4D97-AF65-F5344CB8AC3E}">
        <p14:creationId xmlns:p14="http://schemas.microsoft.com/office/powerpoint/2010/main" val="1931880913"/>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51CD920-323D-4BC9-9D00-63536D9B3210}" type="datetimeFigureOut">
              <a:rPr lang="en-IN" smtClean="0"/>
              <a:t>20-11-2021</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89D70A9-EF40-479F-80DB-E8B91E7A0808}" type="slidenum">
              <a:rPr lang="en-IN" smtClean="0"/>
              <a:t>‹#›</a:t>
            </a:fld>
            <a:endParaRPr lang="en-IN"/>
          </a:p>
        </p:txBody>
      </p:sp>
    </p:spTree>
    <p:extLst>
      <p:ext uri="{BB962C8B-B14F-4D97-AF65-F5344CB8AC3E}">
        <p14:creationId xmlns:p14="http://schemas.microsoft.com/office/powerpoint/2010/main" val="3178765006"/>
      </p:ext>
    </p:extLst>
  </p:cSld>
  <p:clrMap bg1="lt1" tx1="dk1" bg2="lt2" tx2="dk2" accent1="accent1" accent2="accent2" accent3="accent3" accent4="accent4" accent5="accent5" accent6="accent6" hlink="hlink" folHlink="folHlink"/>
  <p:sldLayoutIdLst>
    <p:sldLayoutId id="2147484787" r:id="rId1"/>
    <p:sldLayoutId id="2147484788" r:id="rId2"/>
    <p:sldLayoutId id="2147484789" r:id="rId3"/>
    <p:sldLayoutId id="2147484790" r:id="rId4"/>
    <p:sldLayoutId id="2147484791" r:id="rId5"/>
    <p:sldLayoutId id="2147484792" r:id="rId6"/>
    <p:sldLayoutId id="2147484793" r:id="rId7"/>
    <p:sldLayoutId id="2147484794" r:id="rId8"/>
    <p:sldLayoutId id="2147484795" r:id="rId9"/>
    <p:sldLayoutId id="2147484796" r:id="rId10"/>
    <p:sldLayoutId id="2147484797" r:id="rId11"/>
    <p:sldLayoutId id="2147484798" r:id="rId12"/>
    <p:sldLayoutId id="2147484799" r:id="rId13"/>
    <p:sldLayoutId id="2147484800" r:id="rId14"/>
    <p:sldLayoutId id="2147484801" r:id="rId15"/>
    <p:sldLayoutId id="2147484802" r:id="rId16"/>
    <p:sldLayoutId id="214748480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51CD920-323D-4BC9-9D00-63536D9B3210}" type="datetimeFigureOut">
              <a:rPr lang="en-IN" smtClean="0"/>
              <a:t>20-11-2021</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89D70A9-EF40-479F-80DB-E8B91E7A0808}" type="slidenum">
              <a:rPr lang="en-IN" smtClean="0"/>
              <a:t>‹#›</a:t>
            </a:fld>
            <a:endParaRPr lang="en-IN"/>
          </a:p>
        </p:txBody>
      </p:sp>
    </p:spTree>
    <p:extLst>
      <p:ext uri="{BB962C8B-B14F-4D97-AF65-F5344CB8AC3E}">
        <p14:creationId xmlns:p14="http://schemas.microsoft.com/office/powerpoint/2010/main" val="519379065"/>
      </p:ext>
    </p:extLst>
  </p:cSld>
  <p:clrMap bg1="dk1" tx1="lt1" bg2="dk2"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 id="2147484818" r:id="rId14"/>
    <p:sldLayoutId id="2147484819" r:id="rId15"/>
    <p:sldLayoutId id="2147484820" r:id="rId16"/>
    <p:sldLayoutId id="214748482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251CD920-323D-4BC9-9D00-63536D9B3210}" type="datetimeFigureOut">
              <a:rPr lang="en-IN" smtClean="0"/>
              <a:t>20-11-2021</a:t>
            </a:fld>
            <a:endParaRPr lang="en-IN"/>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D89D70A9-EF40-479F-80DB-E8B91E7A0808}" type="slidenum">
              <a:rPr lang="en-IN" smtClean="0"/>
              <a:t>‹#›</a:t>
            </a:fld>
            <a:endParaRPr lang="en-IN"/>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5931547"/>
      </p:ext>
    </p:extLst>
  </p:cSld>
  <p:clrMap bg1="dk1" tx1="lt1" bg2="dk2" tx2="lt2" accent1="accent1" accent2="accent2" accent3="accent3" accent4="accent4" accent5="accent5" accent6="accent6" hlink="hlink" folHlink="folHlink"/>
  <p:sldLayoutIdLst>
    <p:sldLayoutId id="2147484871" r:id="rId1"/>
    <p:sldLayoutId id="2147484872" r:id="rId2"/>
    <p:sldLayoutId id="2147484873" r:id="rId3"/>
    <p:sldLayoutId id="2147484874" r:id="rId4"/>
    <p:sldLayoutId id="2147484875" r:id="rId5"/>
    <p:sldLayoutId id="2147484876" r:id="rId6"/>
    <p:sldLayoutId id="2147484877" r:id="rId7"/>
    <p:sldLayoutId id="2147484878" r:id="rId8"/>
    <p:sldLayoutId id="2147484879" r:id="rId9"/>
    <p:sldLayoutId id="2147484880" r:id="rId10"/>
    <p:sldLayoutId id="214748488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251CD920-323D-4BC9-9D00-63536D9B3210}" type="datetimeFigureOut">
              <a:rPr lang="en-IN" smtClean="0"/>
              <a:t>20-11-2021</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89D70A9-EF40-479F-80DB-E8B91E7A0808}" type="slidenum">
              <a:rPr lang="en-IN" smtClean="0"/>
              <a:t>‹#›</a:t>
            </a:fld>
            <a:endParaRPr lang="en-IN"/>
          </a:p>
        </p:txBody>
      </p:sp>
    </p:spTree>
    <p:extLst>
      <p:ext uri="{BB962C8B-B14F-4D97-AF65-F5344CB8AC3E}">
        <p14:creationId xmlns:p14="http://schemas.microsoft.com/office/powerpoint/2010/main" val="1109678033"/>
      </p:ext>
    </p:extLst>
  </p:cSld>
  <p:clrMap bg1="dk1" tx1="lt1" bg2="dk2" tx2="lt2" accent1="accent1" accent2="accent2" accent3="accent3" accent4="accent4" accent5="accent5" accent6="accent6" hlink="hlink" folHlink="folHlink"/>
  <p:sldLayoutIdLst>
    <p:sldLayoutId id="2147484883" r:id="rId1"/>
    <p:sldLayoutId id="2147484884" r:id="rId2"/>
    <p:sldLayoutId id="2147484885" r:id="rId3"/>
    <p:sldLayoutId id="2147484886" r:id="rId4"/>
    <p:sldLayoutId id="2147484887" r:id="rId5"/>
    <p:sldLayoutId id="2147484888" r:id="rId6"/>
    <p:sldLayoutId id="2147484889" r:id="rId7"/>
    <p:sldLayoutId id="2147484890" r:id="rId8"/>
    <p:sldLayoutId id="2147484891" r:id="rId9"/>
    <p:sldLayoutId id="2147484892" r:id="rId10"/>
    <p:sldLayoutId id="2147484893" r:id="rId11"/>
    <p:sldLayoutId id="2147484894" r:id="rId12"/>
    <p:sldLayoutId id="2147484895" r:id="rId13"/>
    <p:sldLayoutId id="2147484896" r:id="rId14"/>
    <p:sldLayoutId id="2147484897" r:id="rId15"/>
    <p:sldLayoutId id="2147484898" r:id="rId16"/>
    <p:sldLayoutId id="214748489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51CD920-323D-4BC9-9D00-63536D9B3210}" type="datetimeFigureOut">
              <a:rPr lang="en-IN" smtClean="0"/>
              <a:t>20-11-2021</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89D70A9-EF40-479F-80DB-E8B91E7A0808}" type="slidenum">
              <a:rPr lang="en-IN" smtClean="0"/>
              <a:t>‹#›</a:t>
            </a:fld>
            <a:endParaRPr lang="en-IN"/>
          </a:p>
        </p:txBody>
      </p:sp>
    </p:spTree>
    <p:extLst>
      <p:ext uri="{BB962C8B-B14F-4D97-AF65-F5344CB8AC3E}">
        <p14:creationId xmlns:p14="http://schemas.microsoft.com/office/powerpoint/2010/main" val="3434302061"/>
      </p:ext>
    </p:extLst>
  </p:cSld>
  <p:clrMap bg1="dk1" tx1="lt1" bg2="dk2" tx2="lt2" accent1="accent1" accent2="accent2" accent3="accent3" accent4="accent4" accent5="accent5" accent6="accent6" hlink="hlink" folHlink="folHlink"/>
  <p:sldLayoutIdLst>
    <p:sldLayoutId id="2147484901" r:id="rId1"/>
    <p:sldLayoutId id="2147484902" r:id="rId2"/>
    <p:sldLayoutId id="2147484903" r:id="rId3"/>
    <p:sldLayoutId id="2147484904" r:id="rId4"/>
    <p:sldLayoutId id="2147484905" r:id="rId5"/>
    <p:sldLayoutId id="2147484906" r:id="rId6"/>
    <p:sldLayoutId id="2147484907" r:id="rId7"/>
    <p:sldLayoutId id="2147484908" r:id="rId8"/>
    <p:sldLayoutId id="2147484909" r:id="rId9"/>
    <p:sldLayoutId id="2147484910" r:id="rId10"/>
    <p:sldLayoutId id="2147484911" r:id="rId11"/>
    <p:sldLayoutId id="2147484912" r:id="rId12"/>
    <p:sldLayoutId id="2147484913" r:id="rId13"/>
    <p:sldLayoutId id="2147484914" r:id="rId14"/>
    <p:sldLayoutId id="2147484915" r:id="rId15"/>
    <p:sldLayoutId id="2147484916" r:id="rId16"/>
    <p:sldLayoutId id="214748491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51CD920-323D-4BC9-9D00-63536D9B3210}" type="datetimeFigureOut">
              <a:rPr lang="en-IN" smtClean="0"/>
              <a:t>20-11-2021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89D70A9-EF40-479F-80DB-E8B91E7A0808}" type="slidenum">
              <a:rPr lang="en-IN" smtClean="0"/>
              <a:t>‹#›</a:t>
            </a:fld>
            <a:endParaRPr lang="en-IN"/>
          </a:p>
        </p:txBody>
      </p:sp>
    </p:spTree>
    <p:extLst>
      <p:ext uri="{BB962C8B-B14F-4D97-AF65-F5344CB8AC3E}">
        <p14:creationId xmlns:p14="http://schemas.microsoft.com/office/powerpoint/2010/main" val="2140550336"/>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51CD920-323D-4BC9-9D00-63536D9B3210}" type="datetimeFigureOut">
              <a:rPr lang="en-IN" smtClean="0"/>
              <a:t>20-11-2021</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89D70A9-EF40-479F-80DB-E8B91E7A0808}" type="slidenum">
              <a:rPr lang="en-IN" smtClean="0"/>
              <a:t>‹#›</a:t>
            </a:fld>
            <a:endParaRPr lang="en-IN"/>
          </a:p>
        </p:txBody>
      </p:sp>
    </p:spTree>
    <p:extLst>
      <p:ext uri="{BB962C8B-B14F-4D97-AF65-F5344CB8AC3E}">
        <p14:creationId xmlns:p14="http://schemas.microsoft.com/office/powerpoint/2010/main" val="305639494"/>
      </p:ext>
    </p:extLst>
  </p:cSld>
  <p:clrMap bg1="dk1" tx1="lt1" bg2="dk2" tx2="lt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 id="2147484117" r:id="rId13"/>
    <p:sldLayoutId id="2147484118" r:id="rId14"/>
    <p:sldLayoutId id="2147484119" r:id="rId15"/>
    <p:sldLayoutId id="2147484120" r:id="rId16"/>
    <p:sldLayoutId id="214748412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251CD920-323D-4BC9-9D00-63536D9B3210}" type="datetimeFigureOut">
              <a:rPr lang="en-IN" smtClean="0"/>
              <a:t>20-11-2021</a:t>
            </a:fld>
            <a:endParaRPr lang="en-IN"/>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IN"/>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D89D70A9-EF40-479F-80DB-E8B91E7A0808}" type="slidenum">
              <a:rPr lang="en-IN" smtClean="0"/>
              <a:t>‹#›</a:t>
            </a:fld>
            <a:endParaRPr lang="en-IN"/>
          </a:p>
        </p:txBody>
      </p:sp>
    </p:spTree>
    <p:extLst>
      <p:ext uri="{BB962C8B-B14F-4D97-AF65-F5344CB8AC3E}">
        <p14:creationId xmlns:p14="http://schemas.microsoft.com/office/powerpoint/2010/main" val="2444724478"/>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51CD920-323D-4BC9-9D00-63536D9B3210}" type="datetimeFigureOut">
              <a:rPr lang="en-IN" smtClean="0"/>
              <a:t>20-11-2021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89D70A9-EF40-479F-80DB-E8B91E7A0808}" type="slidenum">
              <a:rPr lang="en-IN" smtClean="0"/>
              <a:t>‹#›</a:t>
            </a:fld>
            <a:endParaRPr lang="en-IN"/>
          </a:p>
        </p:txBody>
      </p:sp>
    </p:spTree>
    <p:extLst>
      <p:ext uri="{BB962C8B-B14F-4D97-AF65-F5344CB8AC3E}">
        <p14:creationId xmlns:p14="http://schemas.microsoft.com/office/powerpoint/2010/main" val="1854436551"/>
      </p:ext>
    </p:extLst>
  </p:cSld>
  <p:clrMap bg1="lt1" tx1="dk1" bg2="lt2" tx2="dk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51CD920-323D-4BC9-9D00-63536D9B3210}" type="datetimeFigureOut">
              <a:rPr lang="en-IN" smtClean="0"/>
              <a:t>20-11-2021</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89D70A9-EF40-479F-80DB-E8B91E7A0808}" type="slidenum">
              <a:rPr lang="en-IN" smtClean="0"/>
              <a:t>‹#›</a:t>
            </a:fld>
            <a:endParaRPr lang="en-IN"/>
          </a:p>
        </p:txBody>
      </p:sp>
    </p:spTree>
    <p:extLst>
      <p:ext uri="{BB962C8B-B14F-4D97-AF65-F5344CB8AC3E}">
        <p14:creationId xmlns:p14="http://schemas.microsoft.com/office/powerpoint/2010/main" val="3523391178"/>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 id="2147484396" r:id="rId12"/>
    <p:sldLayoutId id="2147484397" r:id="rId13"/>
    <p:sldLayoutId id="2147484398" r:id="rId14"/>
    <p:sldLayoutId id="2147484399" r:id="rId15"/>
    <p:sldLayoutId id="2147484400" r:id="rId16"/>
    <p:sldLayoutId id="214748440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51CD920-323D-4BC9-9D00-63536D9B3210}" type="datetimeFigureOut">
              <a:rPr lang="en-IN" smtClean="0"/>
              <a:t>20-11-2021</a:t>
            </a:fld>
            <a:endParaRPr lang="en-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D89D70A9-EF40-479F-80DB-E8B91E7A0808}" type="slidenum">
              <a:rPr lang="en-IN" smtClean="0"/>
              <a:t>‹#›</a:t>
            </a:fld>
            <a:endParaRPr lang="en-IN"/>
          </a:p>
        </p:txBody>
      </p:sp>
    </p:spTree>
    <p:extLst>
      <p:ext uri="{BB962C8B-B14F-4D97-AF65-F5344CB8AC3E}">
        <p14:creationId xmlns:p14="http://schemas.microsoft.com/office/powerpoint/2010/main" val="2482665286"/>
      </p:ext>
    </p:extLst>
  </p:cSld>
  <p:clrMap bg1="lt1" tx1="dk1" bg2="lt2" tx2="dk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51CD920-323D-4BC9-9D00-63536D9B3210}" type="datetimeFigureOut">
              <a:rPr lang="en-IN" smtClean="0"/>
              <a:t>20-11-2021</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89D70A9-EF40-479F-80DB-E8B91E7A0808}" type="slidenum">
              <a:rPr lang="en-IN" smtClean="0"/>
              <a:t>‹#›</a:t>
            </a:fld>
            <a:endParaRPr lang="en-IN"/>
          </a:p>
        </p:txBody>
      </p:sp>
    </p:spTree>
    <p:extLst>
      <p:ext uri="{BB962C8B-B14F-4D97-AF65-F5344CB8AC3E}">
        <p14:creationId xmlns:p14="http://schemas.microsoft.com/office/powerpoint/2010/main" val="122670914"/>
      </p:ext>
    </p:extLst>
  </p:cSld>
  <p:clrMap bg1="lt1" tx1="dk1" bg2="lt2" tx2="dk2" accent1="accent1" accent2="accent2" accent3="accent3" accent4="accent4" accent5="accent5" accent6="accent6" hlink="hlink" folHlink="folHlink"/>
  <p:sldLayoutIdLst>
    <p:sldLayoutId id="2147484583" r:id="rId1"/>
    <p:sldLayoutId id="2147484584" r:id="rId2"/>
    <p:sldLayoutId id="2147484585" r:id="rId3"/>
    <p:sldLayoutId id="2147484586" r:id="rId4"/>
    <p:sldLayoutId id="2147484587" r:id="rId5"/>
    <p:sldLayoutId id="2147484588" r:id="rId6"/>
    <p:sldLayoutId id="2147484589" r:id="rId7"/>
    <p:sldLayoutId id="2147484590" r:id="rId8"/>
    <p:sldLayoutId id="2147484591" r:id="rId9"/>
    <p:sldLayoutId id="2147484592" r:id="rId10"/>
    <p:sldLayoutId id="2147484593" r:id="rId11"/>
    <p:sldLayoutId id="2147484594" r:id="rId12"/>
    <p:sldLayoutId id="2147484595" r:id="rId13"/>
    <p:sldLayoutId id="2147484596" r:id="rId14"/>
    <p:sldLayoutId id="2147484597" r:id="rId15"/>
    <p:sldLayoutId id="2147484598" r:id="rId16"/>
    <p:sldLayoutId id="214748459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51CD920-323D-4BC9-9D00-63536D9B3210}" type="datetimeFigureOut">
              <a:rPr lang="en-IN" smtClean="0"/>
              <a:t>20-11-2021</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89D70A9-EF40-479F-80DB-E8B91E7A0808}"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891958"/>
      </p:ext>
    </p:extLst>
  </p:cSld>
  <p:clrMap bg1="dk1" tx1="lt1" bg2="dk2" tx2="lt2" accent1="accent1" accent2="accent2" accent3="accent3" accent4="accent4" accent5="accent5" accent6="accent6" hlink="hlink" folHlink="folHlink"/>
  <p:sldLayoutIdLst>
    <p:sldLayoutId id="2147484775" r:id="rId1"/>
    <p:sldLayoutId id="2147484776" r:id="rId2"/>
    <p:sldLayoutId id="2147484777" r:id="rId3"/>
    <p:sldLayoutId id="2147484778" r:id="rId4"/>
    <p:sldLayoutId id="2147484779" r:id="rId5"/>
    <p:sldLayoutId id="2147484780" r:id="rId6"/>
    <p:sldLayoutId id="2147484781" r:id="rId7"/>
    <p:sldLayoutId id="2147484782" r:id="rId8"/>
    <p:sldLayoutId id="2147484783" r:id="rId9"/>
    <p:sldLayoutId id="2147484784" r:id="rId10"/>
    <p:sldLayoutId id="214748478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0.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pandas.pydata.org/" TargetMode="External"/><Relationship Id="rId1" Type="http://schemas.openxmlformats.org/officeDocument/2006/relationships/slideLayout" Target="../slideLayouts/slideLayout180.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6.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3.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3.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0.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0.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0.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0.xml"/></Relationships>
</file>

<file path=ppt/slides/_rels/slide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80.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0.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80.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digipodium.com/corpevt.php" TargetMode="Externa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List_of_states_and_union_territories_of_India_by_population" TargetMode="External"/><Relationship Id="rId3" Type="http://schemas.openxmlformats.org/officeDocument/2006/relationships/hyperlink" Target="https://www.covid19india.org/" TargetMode="External"/><Relationship Id="rId7" Type="http://schemas.openxmlformats.org/officeDocument/2006/relationships/hyperlink" Target="http://portal.covid19india.org/" TargetMode="External"/><Relationship Id="rId2" Type="http://schemas.openxmlformats.org/officeDocument/2006/relationships/hyperlink" Target="https://www.mohfw.gov.in/" TargetMode="External"/><Relationship Id="rId1" Type="http://schemas.openxmlformats.org/officeDocument/2006/relationships/slideLayout" Target="../slideLayouts/slideLayout68.xml"/><Relationship Id="rId6" Type="http://schemas.openxmlformats.org/officeDocument/2006/relationships/hyperlink" Target="https://www.kaggle.com/dheerajmpai/covidindiatravelhistory" TargetMode="External"/><Relationship Id="rId5" Type="http://schemas.openxmlformats.org/officeDocument/2006/relationships/hyperlink" Target="https://www.kaggle.com/dheerajmpai" TargetMode="External"/><Relationship Id="rId4" Type="http://schemas.openxmlformats.org/officeDocument/2006/relationships/hyperlink" Target="https://www.isibang.ac.in/~athreya/incovid19/" TargetMode="External"/><Relationship Id="rId9" Type="http://schemas.openxmlformats.org/officeDocument/2006/relationships/hyperlink" Target="https://hgis.uw.edu/viru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8.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30BB-D681-4A8D-AC04-FF0C42AFDA0A}"/>
              </a:ext>
            </a:extLst>
          </p:cNvPr>
          <p:cNvSpPr>
            <a:spLocks noGrp="1"/>
          </p:cNvSpPr>
          <p:nvPr>
            <p:ph type="ctrTitle"/>
          </p:nvPr>
        </p:nvSpPr>
        <p:spPr>
          <a:xfrm>
            <a:off x="699249" y="268941"/>
            <a:ext cx="7234518" cy="1694329"/>
          </a:xfrm>
        </p:spPr>
        <p:txBody>
          <a:bodyPr>
            <a:noAutofit/>
          </a:bodyPr>
          <a:lstStyle/>
          <a:p>
            <a:pPr algn="l"/>
            <a:br>
              <a:rPr lang="en-IN" sz="4000" b="1" i="1" u="sng" dirty="0">
                <a:latin typeface="Algerian" panose="04020705040A02060702" pitchFamily="82" charset="0"/>
              </a:rPr>
            </a:br>
            <a:br>
              <a:rPr lang="en-IN" sz="4000" b="1" i="1" u="sng" dirty="0">
                <a:latin typeface="Algerian" panose="04020705040A02060702" pitchFamily="82" charset="0"/>
              </a:rPr>
            </a:br>
            <a:br>
              <a:rPr lang="en-IN" sz="4000" b="1" i="1" u="sng" dirty="0">
                <a:latin typeface="Algerian" panose="04020705040A02060702" pitchFamily="82" charset="0"/>
              </a:rPr>
            </a:br>
            <a:br>
              <a:rPr lang="en-IN" sz="4000" b="1" i="1" u="sng" dirty="0">
                <a:latin typeface="Algerian" panose="04020705040A02060702" pitchFamily="82" charset="0"/>
              </a:rPr>
            </a:br>
            <a:br>
              <a:rPr lang="en-IN" sz="4000" b="1" i="1" u="sng" dirty="0">
                <a:latin typeface="Algerian" panose="04020705040A02060702" pitchFamily="82" charset="0"/>
              </a:rPr>
            </a:br>
            <a:br>
              <a:rPr lang="en-IN" sz="4000" b="1" i="1" u="sng" dirty="0">
                <a:latin typeface="Algerian" panose="04020705040A02060702" pitchFamily="82" charset="0"/>
              </a:rPr>
            </a:br>
            <a:r>
              <a:rPr lang="en-IN" sz="4000" b="1" i="1" u="sng" dirty="0">
                <a:ln w="9525">
                  <a:solidFill>
                    <a:schemeClr val="bg1"/>
                  </a:solidFill>
                  <a:prstDash val="solid"/>
                </a:ln>
                <a:latin typeface="Cooper Black" panose="0208090404030B020404" pitchFamily="18" charset="0"/>
              </a:rPr>
              <a:t>COVID-19 DATA ANALYTICS DASHBOARD</a:t>
            </a:r>
            <a:endParaRPr lang="en-IN" sz="4000" b="1" i="1" u="sng" dirty="0">
              <a:latin typeface="Cooper Black" panose="0208090404030B020404" pitchFamily="18" charset="0"/>
            </a:endParaRPr>
          </a:p>
        </p:txBody>
      </p:sp>
      <p:pic>
        <p:nvPicPr>
          <p:cNvPr id="10" name="Picture 9">
            <a:extLst>
              <a:ext uri="{FF2B5EF4-FFF2-40B4-BE49-F238E27FC236}">
                <a16:creationId xmlns:a16="http://schemas.microsoft.com/office/drawing/2014/main" id="{FC867F23-2605-4859-B16B-9971F48FCF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635" y="2242887"/>
            <a:ext cx="5907741" cy="4184808"/>
          </a:xfrm>
          <a:prstGeom prst="rect">
            <a:avLst/>
          </a:prstGeom>
          <a:ln>
            <a:solidFill>
              <a:srgbClr val="002060"/>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22627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fltVal val="0"/>
                                          </p:val>
                                        </p:tav>
                                        <p:tav tm="100000">
                                          <p:val>
                                            <p:strVal val="#ppt_w"/>
                                          </p:val>
                                        </p:tav>
                                      </p:tavLst>
                                    </p:anim>
                                    <p:anim calcmode="lin" valueType="num">
                                      <p:cBhvr>
                                        <p:cTn id="13" dur="1000" fill="hold"/>
                                        <p:tgtEl>
                                          <p:spTgt spid="10"/>
                                        </p:tgtEl>
                                        <p:attrNameLst>
                                          <p:attrName>ppt_h</p:attrName>
                                        </p:attrNameLst>
                                      </p:cBhvr>
                                      <p:tavLst>
                                        <p:tav tm="0">
                                          <p:val>
                                            <p:fltVal val="0"/>
                                          </p:val>
                                        </p:tav>
                                        <p:tav tm="100000">
                                          <p:val>
                                            <p:strVal val="#ppt_h"/>
                                          </p:val>
                                        </p:tav>
                                      </p:tavLst>
                                    </p:anim>
                                    <p:anim calcmode="lin" valueType="num">
                                      <p:cBhvr>
                                        <p:cTn id="14" dur="1000" fill="hold"/>
                                        <p:tgtEl>
                                          <p:spTgt spid="10"/>
                                        </p:tgtEl>
                                        <p:attrNameLst>
                                          <p:attrName>style.rotation</p:attrName>
                                        </p:attrNameLst>
                                      </p:cBhvr>
                                      <p:tavLst>
                                        <p:tav tm="0">
                                          <p:val>
                                            <p:fltVal val="90"/>
                                          </p:val>
                                        </p:tav>
                                        <p:tav tm="100000">
                                          <p:val>
                                            <p:fltVal val="0"/>
                                          </p:val>
                                        </p:tav>
                                      </p:tavLst>
                                    </p:anim>
                                    <p:animEffect transition="in" filter="fade">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1AEB2F-045C-47E8-AC15-8E039A980711}"/>
              </a:ext>
            </a:extLst>
          </p:cNvPr>
          <p:cNvSpPr txBox="1"/>
          <p:nvPr/>
        </p:nvSpPr>
        <p:spPr>
          <a:xfrm>
            <a:off x="144556" y="193316"/>
            <a:ext cx="6098240" cy="5663089"/>
          </a:xfrm>
          <a:prstGeom prst="rect">
            <a:avLst/>
          </a:prstGeom>
          <a:noFill/>
        </p:spPr>
        <p:txBody>
          <a:bodyPr wrap="square">
            <a:spAutoFit/>
          </a:bodyPr>
          <a:lstStyle/>
          <a:p>
            <a:r>
              <a:rPr lang="en-US" sz="2000" b="1" u="sng" dirty="0">
                <a:latin typeface="Elephant" panose="02020904090505020303" pitchFamily="18" charset="0"/>
              </a:rPr>
              <a:t>PANDAS LIBRARY </a:t>
            </a:r>
          </a:p>
          <a:p>
            <a:pPr marL="342900" indent="-342900">
              <a:buAutoNum type="arabicPeriod"/>
            </a:pPr>
            <a:r>
              <a:rPr lang="en-US" dirty="0">
                <a:latin typeface="Georgia" panose="02040502050405020303" pitchFamily="18" charset="0"/>
              </a:rPr>
              <a:t>Tools for reading and writing data between in-memory data structures and different formats. </a:t>
            </a:r>
          </a:p>
          <a:p>
            <a:pPr marL="342900" indent="-342900">
              <a:buAutoNum type="arabicPeriod"/>
            </a:pPr>
            <a:r>
              <a:rPr lang="en-US" dirty="0">
                <a:latin typeface="Georgia" panose="02040502050405020303" pitchFamily="18" charset="0"/>
              </a:rPr>
              <a:t> Intelligent data alignment and integrated handling of missing data. </a:t>
            </a:r>
          </a:p>
          <a:p>
            <a:pPr marL="342900" indent="-342900">
              <a:buAutoNum type="arabicPeriod"/>
            </a:pPr>
            <a:r>
              <a:rPr lang="en-US" dirty="0">
                <a:latin typeface="Georgia" panose="02040502050405020303" pitchFamily="18" charset="0"/>
              </a:rPr>
              <a:t>Aggregating or transforming data with a powerful group by engine allowing split apply-combine operations on data sets. </a:t>
            </a:r>
          </a:p>
          <a:p>
            <a:pPr marL="342900" indent="-342900">
              <a:buAutoNum type="arabicPeriod"/>
            </a:pPr>
            <a:r>
              <a:rPr lang="en-US" dirty="0">
                <a:latin typeface="Georgia" panose="02040502050405020303" pitchFamily="18" charset="0"/>
              </a:rPr>
              <a:t>High performance merging and joining of data sets.</a:t>
            </a:r>
          </a:p>
          <a:p>
            <a:pPr marL="342900" indent="-342900">
              <a:buAutoNum type="arabicPeriod"/>
            </a:pPr>
            <a:r>
              <a:rPr lang="en-US" dirty="0">
                <a:latin typeface="Georgia" panose="02040502050405020303" pitchFamily="18" charset="0"/>
              </a:rPr>
              <a:t> Columns can be inserted and deleted from data structures for size mutability</a:t>
            </a:r>
          </a:p>
          <a:p>
            <a:pPr lvl="1">
              <a:buFont typeface="Arial" panose="020B0604020202020204" pitchFamily="34" charset="0"/>
              <a:buChar char="•"/>
            </a:pPr>
            <a:r>
              <a:rPr lang="en-US" b="0" i="0" dirty="0">
                <a:effectLst/>
                <a:latin typeface="Georgia" panose="02040502050405020303" pitchFamily="18" charset="0"/>
              </a:rPr>
              <a:t>Data cleansing</a:t>
            </a:r>
          </a:p>
          <a:p>
            <a:pPr lvl="1">
              <a:buFont typeface="Arial" panose="020B0604020202020204" pitchFamily="34" charset="0"/>
              <a:buChar char="•"/>
            </a:pPr>
            <a:r>
              <a:rPr lang="en-US" b="0" i="0" dirty="0">
                <a:effectLst/>
                <a:latin typeface="Georgia" panose="02040502050405020303" pitchFamily="18" charset="0"/>
              </a:rPr>
              <a:t>Data fill</a:t>
            </a:r>
          </a:p>
          <a:p>
            <a:pPr lvl="1">
              <a:buFont typeface="Arial" panose="020B0604020202020204" pitchFamily="34" charset="0"/>
              <a:buChar char="•"/>
            </a:pPr>
            <a:r>
              <a:rPr lang="en-US" b="0" i="0" dirty="0">
                <a:effectLst/>
                <a:latin typeface="Georgia" panose="02040502050405020303" pitchFamily="18" charset="0"/>
              </a:rPr>
              <a:t>Data normalization</a:t>
            </a:r>
          </a:p>
          <a:p>
            <a:pPr lvl="1">
              <a:buFont typeface="Arial" panose="020B0604020202020204" pitchFamily="34" charset="0"/>
              <a:buChar char="•"/>
            </a:pPr>
            <a:r>
              <a:rPr lang="en-US" b="0" i="0" dirty="0">
                <a:effectLst/>
                <a:latin typeface="Georgia" panose="02040502050405020303" pitchFamily="18" charset="0"/>
              </a:rPr>
              <a:t>Merges and joins</a:t>
            </a:r>
          </a:p>
          <a:p>
            <a:pPr lvl="1">
              <a:buFont typeface="Arial" panose="020B0604020202020204" pitchFamily="34" charset="0"/>
              <a:buChar char="•"/>
            </a:pPr>
            <a:r>
              <a:rPr lang="en-US" b="0" i="0" dirty="0">
                <a:effectLst/>
                <a:latin typeface="Georgia" panose="02040502050405020303" pitchFamily="18" charset="0"/>
              </a:rPr>
              <a:t>Data visualization</a:t>
            </a:r>
          </a:p>
          <a:p>
            <a:pPr lvl="1">
              <a:buFont typeface="Arial" panose="020B0604020202020204" pitchFamily="34" charset="0"/>
              <a:buChar char="•"/>
            </a:pPr>
            <a:r>
              <a:rPr lang="en-US" b="0" i="0" dirty="0">
                <a:effectLst/>
                <a:latin typeface="Georgia" panose="02040502050405020303" pitchFamily="18" charset="0"/>
              </a:rPr>
              <a:t>Statistical analysis</a:t>
            </a:r>
          </a:p>
          <a:p>
            <a:pPr lvl="1">
              <a:buFont typeface="Arial" panose="020B0604020202020204" pitchFamily="34" charset="0"/>
              <a:buChar char="•"/>
            </a:pPr>
            <a:r>
              <a:rPr lang="en-US" b="0" i="0" dirty="0">
                <a:effectLst/>
                <a:latin typeface="Georgia" panose="02040502050405020303" pitchFamily="18" charset="0"/>
              </a:rPr>
              <a:t>Data inspection</a:t>
            </a:r>
          </a:p>
          <a:p>
            <a:pPr lvl="1">
              <a:buFont typeface="Arial" panose="020B0604020202020204" pitchFamily="34" charset="0"/>
              <a:buChar char="•"/>
            </a:pPr>
            <a:r>
              <a:rPr lang="en-US" b="0" i="0" dirty="0">
                <a:effectLst/>
                <a:latin typeface="Georgia" panose="02040502050405020303" pitchFamily="18" charset="0"/>
              </a:rPr>
              <a:t>Loading and saving data And much more</a:t>
            </a:r>
          </a:p>
          <a:p>
            <a:pPr marL="342900" indent="-342900">
              <a:buAutoNum type="arabicPeriod"/>
            </a:pPr>
            <a:endParaRPr lang="en-IN" dirty="0">
              <a:latin typeface="Georgia" panose="02040502050405020303" pitchFamily="18" charset="0"/>
            </a:endParaRPr>
          </a:p>
        </p:txBody>
      </p:sp>
      <p:pic>
        <p:nvPicPr>
          <p:cNvPr id="8" name="Picture 7">
            <a:extLst>
              <a:ext uri="{FF2B5EF4-FFF2-40B4-BE49-F238E27FC236}">
                <a16:creationId xmlns:a16="http://schemas.microsoft.com/office/drawing/2014/main" id="{0C7B6903-30A4-4A80-B99D-823F1FE97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2796" y="1290916"/>
            <a:ext cx="5661618" cy="283080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0344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2410CA-447F-43C5-A0A5-471A681F0BA1}"/>
              </a:ext>
            </a:extLst>
          </p:cNvPr>
          <p:cNvSpPr txBox="1"/>
          <p:nvPr/>
        </p:nvSpPr>
        <p:spPr>
          <a:xfrm>
            <a:off x="426944" y="541871"/>
            <a:ext cx="6098240" cy="5478423"/>
          </a:xfrm>
          <a:prstGeom prst="rect">
            <a:avLst/>
          </a:prstGeom>
          <a:noFill/>
        </p:spPr>
        <p:txBody>
          <a:bodyPr wrap="square">
            <a:spAutoFit/>
          </a:bodyPr>
          <a:lstStyle/>
          <a:p>
            <a:r>
              <a:rPr lang="en-US" sz="2400" b="1" u="sng" dirty="0">
                <a:latin typeface="Elephant" panose="02020904090505020303" pitchFamily="18" charset="0"/>
              </a:rPr>
              <a:t>DATAFRAMES </a:t>
            </a:r>
          </a:p>
          <a:p>
            <a:pPr marL="342900" indent="-342900">
              <a:buAutoNum type="arabicPeriod"/>
            </a:pPr>
            <a:r>
              <a:rPr lang="en-US" dirty="0">
                <a:latin typeface="Georgia" panose="02040502050405020303" pitchFamily="18" charset="0"/>
              </a:rPr>
              <a:t>DataFrame is a 2-dimensional labeled data structure with columns of potentially different types. </a:t>
            </a:r>
          </a:p>
          <a:p>
            <a:pPr marL="342900" indent="-342900">
              <a:buAutoNum type="arabicPeriod"/>
            </a:pPr>
            <a:r>
              <a:rPr lang="en-US" dirty="0">
                <a:latin typeface="Georgia" panose="02040502050405020303" pitchFamily="18" charset="0"/>
              </a:rPr>
              <a:t>It is like a spreadsheet or SQL table, or a dictionary of Series objects. </a:t>
            </a:r>
          </a:p>
          <a:p>
            <a:pPr marL="342900" indent="-342900">
              <a:buAutoNum type="arabicPeriod"/>
            </a:pPr>
            <a:r>
              <a:rPr lang="en-US" dirty="0">
                <a:latin typeface="Georgia" panose="02040502050405020303" pitchFamily="18" charset="0"/>
              </a:rPr>
              <a:t>It is generally the most commonly used pandas object.</a:t>
            </a:r>
          </a:p>
          <a:p>
            <a:pPr marL="342900" indent="-342900">
              <a:buAutoNum type="arabicPeriod"/>
            </a:pPr>
            <a:r>
              <a:rPr lang="en-US" dirty="0">
                <a:latin typeface="Georgia" panose="02040502050405020303" pitchFamily="18" charset="0"/>
              </a:rPr>
              <a:t>  Like Series, DataFrame accepts many different kinds of input.</a:t>
            </a:r>
          </a:p>
          <a:p>
            <a:pPr marL="342900" indent="-342900">
              <a:buAutoNum type="arabicPeriod"/>
            </a:pPr>
            <a:r>
              <a:rPr kumimoji="0" lang="en-US" altLang="en-US" sz="1800" b="0" i="0" u="none" strike="noStrike" cap="none" normalizeH="0" baseline="0" dirty="0">
                <a:ln>
                  <a:noFill/>
                </a:ln>
                <a:effectLst/>
                <a:latin typeface="Georgia" panose="02040502050405020303" pitchFamily="18" charset="0"/>
              </a:rPr>
              <a:t>DataFrames in Python are very similar: they come with the </a:t>
            </a:r>
            <a:r>
              <a:rPr kumimoji="0" lang="en-US" altLang="en-US" sz="1800" b="0" i="0" u="none" strike="noStrike" cap="none" normalizeH="0" baseline="0" dirty="0">
                <a:ln>
                  <a:noFill/>
                </a:ln>
                <a:effectLst/>
                <a:latin typeface="Georgia" panose="02040502050405020303" pitchFamily="18" charset="0"/>
                <a:hlinkClick r:id="rId2">
                  <a:extLst>
                    <a:ext uri="{A12FA001-AC4F-418D-AE19-62706E023703}">
                      <ahyp:hlinkClr xmlns:ahyp="http://schemas.microsoft.com/office/drawing/2018/hyperlinkcolor" val="tx"/>
                    </a:ext>
                  </a:extLst>
                </a:hlinkClick>
              </a:rPr>
              <a:t>Pandas</a:t>
            </a:r>
            <a:r>
              <a:rPr kumimoji="0" lang="en-US" altLang="en-US" sz="1800" b="0" i="0" u="none" strike="noStrike" cap="none" normalizeH="0" baseline="0" dirty="0">
                <a:ln>
                  <a:noFill/>
                </a:ln>
                <a:effectLst/>
                <a:latin typeface="Georgia" panose="02040502050405020303" pitchFamily="18" charset="0"/>
              </a:rPr>
              <a:t> library, and they are defined as two-dimensional labeled data structures with columns of potentially different types.</a:t>
            </a:r>
            <a:endParaRPr lang="en-US" altLang="en-US" sz="1800" dirty="0">
              <a:latin typeface="Georgia" panose="02040502050405020303" pitchFamily="18" charset="0"/>
            </a:endParaRPr>
          </a:p>
          <a:p>
            <a:pPr marL="342900" indent="-342900">
              <a:buAutoNum type="arabicPeriod"/>
            </a:pPr>
            <a:r>
              <a:rPr kumimoji="0" lang="en-US" altLang="en-US" sz="1800" b="0" i="0" u="none" strike="noStrike" cap="none" normalizeH="0" baseline="0" dirty="0">
                <a:ln>
                  <a:noFill/>
                </a:ln>
                <a:effectLst/>
                <a:latin typeface="Georgia" panose="02040502050405020303" pitchFamily="18" charset="0"/>
              </a:rPr>
              <a:t>In general, you could say that the Pandas DataFrame consists of three main components: the data, the index, and the columns.</a:t>
            </a:r>
            <a:endParaRPr lang="en-US" altLang="en-US" sz="1800" dirty="0">
              <a:latin typeface="Georgia" panose="020405020504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rPr>
            </a:b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342900" indent="-342900">
              <a:buAutoNum type="arabicPeriod"/>
            </a:pPr>
            <a:endParaRPr lang="en-US" dirty="0">
              <a:latin typeface="Georgia" panose="02040502050405020303" pitchFamily="18" charset="0"/>
            </a:endParaRPr>
          </a:p>
          <a:p>
            <a:pPr marL="342900" indent="-342900">
              <a:buAutoNum type="arabicPeriod"/>
            </a:pPr>
            <a:endParaRPr lang="en-IN" dirty="0">
              <a:latin typeface="Georgia" panose="02040502050405020303" pitchFamily="18" charset="0"/>
            </a:endParaRPr>
          </a:p>
        </p:txBody>
      </p:sp>
      <p:pic>
        <p:nvPicPr>
          <p:cNvPr id="8" name="Picture 7">
            <a:extLst>
              <a:ext uri="{FF2B5EF4-FFF2-40B4-BE49-F238E27FC236}">
                <a16:creationId xmlns:a16="http://schemas.microsoft.com/office/drawing/2014/main" id="{4137096C-04B7-416E-B2F1-7166FCF51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6259" y="3429000"/>
            <a:ext cx="4570880" cy="28472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4339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CFF7C-5A59-49DD-9553-C816AFDD2707}"/>
              </a:ext>
            </a:extLst>
          </p:cNvPr>
          <p:cNvSpPr txBox="1"/>
          <p:nvPr/>
        </p:nvSpPr>
        <p:spPr>
          <a:xfrm>
            <a:off x="131109" y="869647"/>
            <a:ext cx="6098240" cy="3693319"/>
          </a:xfrm>
          <a:prstGeom prst="rect">
            <a:avLst/>
          </a:prstGeom>
          <a:noFill/>
        </p:spPr>
        <p:txBody>
          <a:bodyPr wrap="square">
            <a:spAutoFit/>
          </a:bodyPr>
          <a:lstStyle/>
          <a:p>
            <a:pPr algn="l"/>
            <a:r>
              <a:rPr lang="en-US" b="0" i="0" dirty="0">
                <a:effectLst/>
                <a:latin typeface="Georgia" panose="02040502050405020303" pitchFamily="18" charset="0"/>
              </a:rPr>
              <a:t>Matplotlib is a low level graph plotting library in python that serves as a visualization utility.</a:t>
            </a:r>
          </a:p>
          <a:p>
            <a:pPr algn="l"/>
            <a:r>
              <a:rPr lang="en-US" b="0" i="0" dirty="0">
                <a:effectLst/>
                <a:latin typeface="Georgia" panose="02040502050405020303" pitchFamily="18" charset="0"/>
              </a:rPr>
              <a:t>Matplotlib was created by John D. Hunter.</a:t>
            </a:r>
          </a:p>
          <a:p>
            <a:pPr algn="l"/>
            <a:r>
              <a:rPr lang="en-US" b="0" i="0" dirty="0">
                <a:effectLst/>
                <a:latin typeface="Georgia" panose="02040502050405020303" pitchFamily="18" charset="0"/>
              </a:rPr>
              <a:t>Matplotlib is open source and we can use it freely.</a:t>
            </a:r>
          </a:p>
          <a:p>
            <a:pPr algn="l"/>
            <a:r>
              <a:rPr lang="en-US" b="0" i="0" dirty="0">
                <a:effectLst/>
                <a:latin typeface="Georgia" panose="02040502050405020303" pitchFamily="18" charset="0"/>
              </a:rPr>
              <a:t>Matplotlib is mostly written in python, a few segments are written in C, Objective-C and </a:t>
            </a:r>
            <a:r>
              <a:rPr lang="en-US" b="0" i="0" dirty="0" err="1">
                <a:effectLst/>
                <a:latin typeface="Georgia" panose="02040502050405020303" pitchFamily="18" charset="0"/>
              </a:rPr>
              <a:t>Javascript</a:t>
            </a:r>
            <a:r>
              <a:rPr lang="en-US" b="0" i="0" dirty="0">
                <a:effectLst/>
                <a:latin typeface="Georgia" panose="02040502050405020303" pitchFamily="18" charset="0"/>
              </a:rPr>
              <a:t> for Platform compatibility.t first sight, it will seem that there are quite some components to consider when you start plotting with this Python data visualization library. You’ll probably agree with me that it’s confusing and sometimes even discouraging seeing the amount of code that is necessary for some plots, not knowing where to start yourself and which components you should use.</a:t>
            </a:r>
          </a:p>
        </p:txBody>
      </p:sp>
      <p:sp>
        <p:nvSpPr>
          <p:cNvPr id="5" name="TextBox 4">
            <a:extLst>
              <a:ext uri="{FF2B5EF4-FFF2-40B4-BE49-F238E27FC236}">
                <a16:creationId xmlns:a16="http://schemas.microsoft.com/office/drawing/2014/main" id="{161B5DAC-BF6E-453E-920E-AB33C4C360D4}"/>
              </a:ext>
            </a:extLst>
          </p:cNvPr>
          <p:cNvSpPr txBox="1"/>
          <p:nvPr/>
        </p:nvSpPr>
        <p:spPr>
          <a:xfrm>
            <a:off x="-1348069" y="312874"/>
            <a:ext cx="6982385" cy="400110"/>
          </a:xfrm>
          <a:prstGeom prst="rect">
            <a:avLst/>
          </a:prstGeom>
          <a:noFill/>
        </p:spPr>
        <p:txBody>
          <a:bodyPr wrap="square">
            <a:spAutoFit/>
          </a:bodyPr>
          <a:lstStyle/>
          <a:p>
            <a:pPr algn="ctr"/>
            <a:r>
              <a:rPr lang="en-US" sz="2000" b="1" u="sng" cap="none" spc="0" dirty="0">
                <a:ln w="0"/>
                <a:solidFill>
                  <a:schemeClr val="tx1"/>
                </a:solidFill>
                <a:effectLst>
                  <a:outerShdw blurRad="38100" dist="19050" dir="2700000" algn="tl" rotWithShape="0">
                    <a:schemeClr val="dk1">
                      <a:alpha val="40000"/>
                    </a:schemeClr>
                  </a:outerShdw>
                </a:effectLst>
                <a:latin typeface="Elephant" panose="02020904090505020303" pitchFamily="18" charset="0"/>
              </a:rPr>
              <a:t>MATPLOTLIB</a:t>
            </a:r>
          </a:p>
        </p:txBody>
      </p:sp>
      <p:pic>
        <p:nvPicPr>
          <p:cNvPr id="7" name="Picture 6">
            <a:extLst>
              <a:ext uri="{FF2B5EF4-FFF2-40B4-BE49-F238E27FC236}">
                <a16:creationId xmlns:a16="http://schemas.microsoft.com/office/drawing/2014/main" id="{AE67BD5C-29C6-415E-8CA4-BE9CD6021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7685" y="712984"/>
            <a:ext cx="4408675" cy="369331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9544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D6F04B-1AB7-4089-B831-F4DF72FB7703}"/>
              </a:ext>
            </a:extLst>
          </p:cNvPr>
          <p:cNvSpPr txBox="1"/>
          <p:nvPr/>
        </p:nvSpPr>
        <p:spPr>
          <a:xfrm>
            <a:off x="-6036" y="1255302"/>
            <a:ext cx="10613091" cy="3693319"/>
          </a:xfrm>
          <a:prstGeom prst="rect">
            <a:avLst/>
          </a:prstGeom>
          <a:noFill/>
        </p:spPr>
        <p:txBody>
          <a:bodyPr wrap="square">
            <a:spAutoFit/>
          </a:bodyPr>
          <a:lstStyle/>
          <a:p>
            <a:pPr algn="l"/>
            <a:r>
              <a:rPr lang="en-US" b="0" i="0" dirty="0">
                <a:solidFill>
                  <a:srgbClr val="1E6777"/>
                </a:solidFill>
                <a:effectLst/>
                <a:latin typeface="Source Sans Pro" panose="020B0503030403020204" pitchFamily="34" charset="0"/>
              </a:rPr>
              <a:t>Streamlit is an open-source python framework for building web apps for Machine Learning and Data Science. We can instantly develop web apps and deploy them easily using Streamlit. Streamlit allows you to write an app the same way you write a python code. Streamlit makes it seamless to work on the interactive loop of coding and viewing results in the web app. Data flow Streamlit allows you to write an app the same way you write a python code. The streamlit has a distinctive data flow, any time something changes in your code or anything needs to be updated on the screen, streamlit reruns your python script entirely from the top to the bottom. This happens when the user interacts with the widgets like a select box or drop-down box or when the source code is changed.</a:t>
            </a:r>
          </a:p>
          <a:p>
            <a:pPr algn="l"/>
            <a:r>
              <a:rPr lang="en-US" b="0" i="0" dirty="0">
                <a:solidFill>
                  <a:srgbClr val="1E6777"/>
                </a:solidFill>
                <a:effectLst/>
                <a:latin typeface="Source Sans Pro" panose="020B0503030403020204" pitchFamily="34" charset="0"/>
              </a:rPr>
              <a:t>If you have some costly operations while rerunning your web app, like loading data from databases, you can use streamlit’s st@cache method to cache those datasets, so that it loads faster.</a:t>
            </a:r>
          </a:p>
          <a:p>
            <a:pPr algn="l">
              <a:buFont typeface="Arial" panose="020B0604020202020204" pitchFamily="34" charset="0"/>
              <a:buChar char="•"/>
            </a:pPr>
            <a:r>
              <a:rPr lang="en-US" b="0" i="0" dirty="0">
                <a:solidFill>
                  <a:srgbClr val="1E6777"/>
                </a:solidFill>
                <a:effectLst/>
                <a:latin typeface="Source Sans Pro" panose="020B0503030403020204" pitchFamily="34" charset="0"/>
              </a:rPr>
              <a:t>Streamlit runs the python script from top to bottom</a:t>
            </a:r>
          </a:p>
          <a:p>
            <a:pPr algn="l">
              <a:buFont typeface="Arial" panose="020B0604020202020204" pitchFamily="34" charset="0"/>
              <a:buChar char="•"/>
            </a:pPr>
            <a:r>
              <a:rPr lang="en-US" b="0" i="0" dirty="0">
                <a:solidFill>
                  <a:srgbClr val="1E6777"/>
                </a:solidFill>
                <a:effectLst/>
                <a:latin typeface="Source Sans Pro" panose="020B0503030403020204" pitchFamily="34" charset="0"/>
              </a:rPr>
              <a:t>Each time the user interacts the script is a rerun from top to bottom</a:t>
            </a:r>
          </a:p>
          <a:p>
            <a:pPr algn="l">
              <a:buFont typeface="Arial" panose="020B0604020202020204" pitchFamily="34" charset="0"/>
              <a:buChar char="•"/>
            </a:pPr>
            <a:r>
              <a:rPr lang="en-US" b="0" i="0" dirty="0">
                <a:solidFill>
                  <a:srgbClr val="1E6777"/>
                </a:solidFill>
                <a:effectLst/>
                <a:latin typeface="Source Sans Pro" panose="020B0503030403020204" pitchFamily="34" charset="0"/>
              </a:rPr>
              <a:t>Streamlit allows you to use caching for costly operations like loading large datasets.</a:t>
            </a:r>
          </a:p>
        </p:txBody>
      </p:sp>
      <p:sp>
        <p:nvSpPr>
          <p:cNvPr id="4" name="Rectangle 3">
            <a:extLst>
              <a:ext uri="{FF2B5EF4-FFF2-40B4-BE49-F238E27FC236}">
                <a16:creationId xmlns:a16="http://schemas.microsoft.com/office/drawing/2014/main" id="{158AAE37-0EDC-4E92-BC5D-223A91E9674F}"/>
              </a:ext>
            </a:extLst>
          </p:cNvPr>
          <p:cNvSpPr/>
          <p:nvPr/>
        </p:nvSpPr>
        <p:spPr>
          <a:xfrm>
            <a:off x="-216962" y="536823"/>
            <a:ext cx="3545797" cy="523220"/>
          </a:xfrm>
          <a:prstGeom prst="rect">
            <a:avLst/>
          </a:prstGeom>
          <a:noFill/>
        </p:spPr>
        <p:txBody>
          <a:bodyPr wrap="square" lIns="91440" tIns="45720" rIns="91440" bIns="45720">
            <a:spAutoFit/>
          </a:bodyPr>
          <a:lstStyle/>
          <a:p>
            <a:pPr algn="ctr"/>
            <a:r>
              <a:rPr lang="en-US" sz="2800" b="1" dirty="0">
                <a:ln w="0"/>
                <a:effectLst>
                  <a:outerShdw blurRad="38100" dist="19050" dir="2700000" algn="tl" rotWithShape="0">
                    <a:schemeClr val="dk1">
                      <a:alpha val="40000"/>
                    </a:schemeClr>
                  </a:outerShdw>
                </a:effectLst>
                <a:latin typeface="Elephant" panose="02020904090505020303" pitchFamily="18" charset="0"/>
              </a:rPr>
              <a:t>STREAMLIT</a:t>
            </a:r>
            <a:endParaRPr lang="en-US" sz="2800" b="1" cap="none" spc="0" dirty="0">
              <a:ln w="0"/>
              <a:solidFill>
                <a:schemeClr val="tx1"/>
              </a:solidFill>
              <a:effectLst>
                <a:outerShdw blurRad="38100" dist="19050" dir="2700000" algn="tl" rotWithShape="0">
                  <a:schemeClr val="dk1">
                    <a:alpha val="40000"/>
                  </a:schemeClr>
                </a:outerShdw>
              </a:effectLst>
              <a:latin typeface="Elephant" panose="02020904090505020303" pitchFamily="18" charset="0"/>
            </a:endParaRPr>
          </a:p>
        </p:txBody>
      </p:sp>
      <p:pic>
        <p:nvPicPr>
          <p:cNvPr id="6" name="Picture 5">
            <a:extLst>
              <a:ext uri="{FF2B5EF4-FFF2-40B4-BE49-F238E27FC236}">
                <a16:creationId xmlns:a16="http://schemas.microsoft.com/office/drawing/2014/main" id="{B7A6E931-6289-4BA9-88F3-1189D94D2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5911" y="4221971"/>
            <a:ext cx="3411070" cy="19771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2278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98B57D-928E-4722-A3B0-7F80BF5B8B6B}"/>
              </a:ext>
            </a:extLst>
          </p:cNvPr>
          <p:cNvSpPr txBox="1"/>
          <p:nvPr/>
        </p:nvSpPr>
        <p:spPr>
          <a:xfrm>
            <a:off x="225238" y="1443841"/>
            <a:ext cx="6098240" cy="3970318"/>
          </a:xfrm>
          <a:prstGeom prst="rect">
            <a:avLst/>
          </a:prstGeom>
          <a:noFill/>
        </p:spPr>
        <p:txBody>
          <a:bodyPr wrap="square">
            <a:spAutoFit/>
          </a:bodyPr>
          <a:lstStyle/>
          <a:p>
            <a:r>
              <a:rPr lang="en-US" b="0" i="0" dirty="0">
                <a:effectLst/>
                <a:latin typeface="Georgia" panose="02040502050405020303" pitchFamily="18" charset="0"/>
              </a:rPr>
              <a:t>Seaborn is an open-source Python library built on top of matplotlib. It is used for data visualization and exploratory data analysis. Seaborn works easily with dataframes and the Pandas library. The graphs created can also be customized easily. It provides a high-level interface for drawing attractive and informative statistical graphics. Seaborn helps you explore and understand your data. Its plotting functions operate on dataframes and arrays containing whole datasets and internally perform the necessary semantic mapping and statistical aggregation to produce informative plots. Its dataset-oriented, declarative API lets you focus on what the different elements of your plots mean, rather than on the details of how to draw them</a:t>
            </a:r>
            <a:endParaRPr lang="en-IN" dirty="0">
              <a:latin typeface="Georgia" panose="02040502050405020303" pitchFamily="18" charset="0"/>
            </a:endParaRPr>
          </a:p>
        </p:txBody>
      </p:sp>
      <p:sp>
        <p:nvSpPr>
          <p:cNvPr id="5" name="Rectangle 4">
            <a:extLst>
              <a:ext uri="{FF2B5EF4-FFF2-40B4-BE49-F238E27FC236}">
                <a16:creationId xmlns:a16="http://schemas.microsoft.com/office/drawing/2014/main" id="{9C50A8D1-6446-466F-90D7-09822AACAE3F}"/>
              </a:ext>
            </a:extLst>
          </p:cNvPr>
          <p:cNvSpPr/>
          <p:nvPr/>
        </p:nvSpPr>
        <p:spPr>
          <a:xfrm>
            <a:off x="426944" y="626872"/>
            <a:ext cx="2304669" cy="523220"/>
          </a:xfrm>
          <a:prstGeom prst="rect">
            <a:avLst/>
          </a:prstGeom>
          <a:noFill/>
        </p:spPr>
        <p:txBody>
          <a:bodyPr wrap="none" lIns="91440" tIns="45720" rIns="91440" bIns="45720">
            <a:spAutoFit/>
          </a:bodyPr>
          <a:lstStyle/>
          <a:p>
            <a:pPr algn="ctr"/>
            <a:r>
              <a:rPr lang="en-US" sz="2800" b="1" dirty="0">
                <a:ln w="0"/>
                <a:effectLst>
                  <a:outerShdw blurRad="38100" dist="19050" dir="2700000" algn="tl" rotWithShape="0">
                    <a:schemeClr val="dk1">
                      <a:alpha val="40000"/>
                    </a:schemeClr>
                  </a:outerShdw>
                </a:effectLst>
                <a:latin typeface="Elephant" panose="02020904090505020303" pitchFamily="18" charset="0"/>
              </a:rPr>
              <a:t>SEABORN</a:t>
            </a:r>
            <a:endParaRPr lang="en-US" sz="2800" b="1" cap="none" spc="0" dirty="0">
              <a:ln w="0"/>
              <a:solidFill>
                <a:schemeClr val="tx1"/>
              </a:solidFill>
              <a:effectLst>
                <a:outerShdw blurRad="38100" dist="19050" dir="2700000" algn="tl" rotWithShape="0">
                  <a:schemeClr val="dk1">
                    <a:alpha val="40000"/>
                  </a:schemeClr>
                </a:outerShdw>
              </a:effectLst>
              <a:latin typeface="Elephant" panose="02020904090505020303" pitchFamily="18" charset="0"/>
            </a:endParaRPr>
          </a:p>
        </p:txBody>
      </p:sp>
      <p:pic>
        <p:nvPicPr>
          <p:cNvPr id="7" name="Picture 6">
            <a:extLst>
              <a:ext uri="{FF2B5EF4-FFF2-40B4-BE49-F238E27FC236}">
                <a16:creationId xmlns:a16="http://schemas.microsoft.com/office/drawing/2014/main" id="{7B92135C-3FD4-4229-B088-1799D4F6F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1508" y="1986663"/>
            <a:ext cx="4586006" cy="229300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0863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63684F-2A5A-4E80-BC10-72FD5FC93E0D}"/>
              </a:ext>
            </a:extLst>
          </p:cNvPr>
          <p:cNvSpPr/>
          <p:nvPr/>
        </p:nvSpPr>
        <p:spPr>
          <a:xfrm>
            <a:off x="6003634" y="2967335"/>
            <a:ext cx="1593954" cy="923330"/>
          </a:xfrm>
          <a:prstGeom prst="rect">
            <a:avLst/>
          </a:prstGeom>
          <a:noFill/>
        </p:spPr>
        <p:txBody>
          <a:bodyPr wrap="square" lIns="91440" tIns="45720" rIns="91440" bIns="45720">
            <a:spAutoFit/>
          </a:bodyPr>
          <a:lstStyle/>
          <a:p>
            <a:pPr algn="ct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Rectangle 2">
            <a:extLst>
              <a:ext uri="{FF2B5EF4-FFF2-40B4-BE49-F238E27FC236}">
                <a16:creationId xmlns:a16="http://schemas.microsoft.com/office/drawing/2014/main" id="{B3DB96D5-AA4A-470D-B78D-289984BF2AD3}"/>
              </a:ext>
            </a:extLst>
          </p:cNvPr>
          <p:cNvSpPr/>
          <p:nvPr/>
        </p:nvSpPr>
        <p:spPr>
          <a:xfrm>
            <a:off x="2038290" y="277923"/>
            <a:ext cx="768511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DATA FLOW DIAGRAM</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9F38617B-63B7-47D8-BA63-BA888B271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116" y="1724014"/>
            <a:ext cx="8363035" cy="37676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398852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A188E5-6E13-4D1B-AB18-E4A341484221}"/>
              </a:ext>
            </a:extLst>
          </p:cNvPr>
          <p:cNvSpPr/>
          <p:nvPr/>
        </p:nvSpPr>
        <p:spPr>
          <a:xfrm>
            <a:off x="603712" y="493076"/>
            <a:ext cx="4933402"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Elephant" panose="02020904090505020303" pitchFamily="18" charset="0"/>
              </a:rPr>
              <a:t>SCREENSHOT-1</a:t>
            </a:r>
          </a:p>
        </p:txBody>
      </p:sp>
      <p:pic>
        <p:nvPicPr>
          <p:cNvPr id="4" name="Picture 3">
            <a:extLst>
              <a:ext uri="{FF2B5EF4-FFF2-40B4-BE49-F238E27FC236}">
                <a16:creationId xmlns:a16="http://schemas.microsoft.com/office/drawing/2014/main" id="{328A1E82-BFC8-4C23-B445-00F6DB19A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264" y="1428774"/>
            <a:ext cx="9425630" cy="52993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07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204AB1-2A80-46A9-A566-DE49D04ED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388" y="1532944"/>
            <a:ext cx="9085730" cy="5108229"/>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230D4826-327B-4EAE-B209-66A80973E137}"/>
              </a:ext>
            </a:extLst>
          </p:cNvPr>
          <p:cNvSpPr/>
          <p:nvPr/>
        </p:nvSpPr>
        <p:spPr>
          <a:xfrm>
            <a:off x="388803" y="452735"/>
            <a:ext cx="7518068" cy="707886"/>
          </a:xfrm>
          <a:prstGeom prst="rect">
            <a:avLst/>
          </a:prstGeom>
          <a:noFill/>
        </p:spPr>
        <p:txBody>
          <a:bodyPr wrap="square" lIns="91440" tIns="45720" rIns="91440" bIns="45720">
            <a:spAutoFit/>
          </a:bodyPr>
          <a:lstStyle/>
          <a:p>
            <a:r>
              <a:rPr lang="en-US" sz="4000" b="0" cap="none" spc="0" dirty="0">
                <a:ln w="0"/>
                <a:solidFill>
                  <a:schemeClr val="tx1"/>
                </a:solidFill>
                <a:effectLst>
                  <a:outerShdw blurRad="38100" dist="19050" dir="2700000" algn="tl" rotWithShape="0">
                    <a:schemeClr val="dk1">
                      <a:alpha val="40000"/>
                    </a:schemeClr>
                  </a:outerShdw>
                </a:effectLst>
                <a:latin typeface="Elephant" panose="02020904090505020303" pitchFamily="18" charset="0"/>
              </a:rPr>
              <a:t>SCREENSHOT-2</a:t>
            </a:r>
          </a:p>
        </p:txBody>
      </p:sp>
    </p:spTree>
    <p:extLst>
      <p:ext uri="{BB962C8B-B14F-4D97-AF65-F5344CB8AC3E}">
        <p14:creationId xmlns:p14="http://schemas.microsoft.com/office/powerpoint/2010/main" val="102494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5D61CB-7F88-4EDF-8887-941397637E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952" y="1166977"/>
            <a:ext cx="9388812" cy="5278630"/>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9D5B2B32-872E-46FF-8096-81F6395A4F24}"/>
              </a:ext>
            </a:extLst>
          </p:cNvPr>
          <p:cNvSpPr/>
          <p:nvPr/>
        </p:nvSpPr>
        <p:spPr>
          <a:xfrm>
            <a:off x="333981" y="98792"/>
            <a:ext cx="5031186"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Elephant" panose="02020904090505020303" pitchFamily="18" charset="0"/>
              </a:rPr>
              <a:t>SCREENSHOT-3</a:t>
            </a:r>
          </a:p>
        </p:txBody>
      </p:sp>
    </p:spTree>
    <p:extLst>
      <p:ext uri="{BB962C8B-B14F-4D97-AF65-F5344CB8AC3E}">
        <p14:creationId xmlns:p14="http://schemas.microsoft.com/office/powerpoint/2010/main" val="420161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B5F706-34EE-4D9D-A09D-B26A55AF6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992" y="1350140"/>
            <a:ext cx="9052111" cy="5089327"/>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AFF566E3-96DB-44C6-A9D6-7AC387413FF7}"/>
              </a:ext>
            </a:extLst>
          </p:cNvPr>
          <p:cNvSpPr/>
          <p:nvPr/>
        </p:nvSpPr>
        <p:spPr>
          <a:xfrm>
            <a:off x="420030" y="418533"/>
            <a:ext cx="5031827"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Elephant" panose="02020904090505020303" pitchFamily="18" charset="0"/>
              </a:rPr>
              <a:t>SCREENSHOT-4</a:t>
            </a:r>
          </a:p>
        </p:txBody>
      </p:sp>
    </p:spTree>
    <p:extLst>
      <p:ext uri="{BB962C8B-B14F-4D97-AF65-F5344CB8AC3E}">
        <p14:creationId xmlns:p14="http://schemas.microsoft.com/office/powerpoint/2010/main" val="14899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4830BA-3F0D-4645-B5CF-8C805D114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6326" y="296414"/>
            <a:ext cx="2543380" cy="2440379"/>
          </a:xfrm>
          <a:prstGeom prst="rect">
            <a:avLst/>
          </a:prstGeom>
        </p:spPr>
      </p:pic>
      <p:sp>
        <p:nvSpPr>
          <p:cNvPr id="5" name="TextBox 4">
            <a:extLst>
              <a:ext uri="{FF2B5EF4-FFF2-40B4-BE49-F238E27FC236}">
                <a16:creationId xmlns:a16="http://schemas.microsoft.com/office/drawing/2014/main" id="{C70CB9B2-2A6F-4EAC-986E-E190034DDECB}"/>
              </a:ext>
            </a:extLst>
          </p:cNvPr>
          <p:cNvSpPr txBox="1"/>
          <p:nvPr/>
        </p:nvSpPr>
        <p:spPr>
          <a:xfrm>
            <a:off x="1060490" y="3038513"/>
            <a:ext cx="4740676" cy="369332"/>
          </a:xfrm>
          <a:prstGeom prst="rect">
            <a:avLst/>
          </a:prstGeom>
          <a:noFill/>
        </p:spPr>
        <p:txBody>
          <a:bodyPr wrap="square" rtlCol="0">
            <a:spAutoFit/>
          </a:bodyPr>
          <a:lstStyle/>
          <a:p>
            <a:r>
              <a:rPr lang="en-US" b="1" dirty="0">
                <a:latin typeface="Georgia" panose="02040502050405020303" pitchFamily="18" charset="0"/>
                <a:cs typeface="Calibri" panose="020F0502020204030204" pitchFamily="34" charset="0"/>
              </a:rPr>
              <a:t>Name:  Aditi Rana</a:t>
            </a:r>
            <a:endParaRPr lang="en-IN" b="1" dirty="0">
              <a:latin typeface="Georgia" panose="02040502050405020303" pitchFamily="18" charset="0"/>
              <a:cs typeface="Calibri" panose="020F0502020204030204" pitchFamily="34" charset="0"/>
            </a:endParaRPr>
          </a:p>
        </p:txBody>
      </p:sp>
      <p:sp>
        <p:nvSpPr>
          <p:cNvPr id="6" name="TextBox 5">
            <a:extLst>
              <a:ext uri="{FF2B5EF4-FFF2-40B4-BE49-F238E27FC236}">
                <a16:creationId xmlns:a16="http://schemas.microsoft.com/office/drawing/2014/main" id="{23ACAEB2-90AD-44D8-AD8E-E52617959299}"/>
              </a:ext>
            </a:extLst>
          </p:cNvPr>
          <p:cNvSpPr txBox="1"/>
          <p:nvPr/>
        </p:nvSpPr>
        <p:spPr>
          <a:xfrm>
            <a:off x="1060490" y="3629918"/>
            <a:ext cx="4598633" cy="369332"/>
          </a:xfrm>
          <a:prstGeom prst="rect">
            <a:avLst/>
          </a:prstGeom>
          <a:noFill/>
        </p:spPr>
        <p:txBody>
          <a:bodyPr wrap="square" rtlCol="0">
            <a:spAutoFit/>
          </a:bodyPr>
          <a:lstStyle/>
          <a:p>
            <a:r>
              <a:rPr lang="en-US" b="1" dirty="0">
                <a:latin typeface="Georgia" panose="02040502050405020303" pitchFamily="18" charset="0"/>
              </a:rPr>
              <a:t>Class: BCA 5</a:t>
            </a:r>
            <a:r>
              <a:rPr lang="en-US" b="1" baseline="30000" dirty="0">
                <a:latin typeface="Georgia" panose="02040502050405020303" pitchFamily="18" charset="0"/>
              </a:rPr>
              <a:t>th</a:t>
            </a:r>
            <a:r>
              <a:rPr lang="en-US" b="1" dirty="0">
                <a:latin typeface="Georgia" panose="02040502050405020303" pitchFamily="18" charset="0"/>
              </a:rPr>
              <a:t> semester</a:t>
            </a:r>
            <a:endParaRPr lang="en-IN" b="1" dirty="0">
              <a:latin typeface="Georgia" panose="02040502050405020303" pitchFamily="18" charset="0"/>
            </a:endParaRPr>
          </a:p>
        </p:txBody>
      </p:sp>
      <p:sp>
        <p:nvSpPr>
          <p:cNvPr id="7" name="TextBox 6">
            <a:extLst>
              <a:ext uri="{FF2B5EF4-FFF2-40B4-BE49-F238E27FC236}">
                <a16:creationId xmlns:a16="http://schemas.microsoft.com/office/drawing/2014/main" id="{9CC2A43F-A3CE-4703-9DB1-1D0AFC354B11}"/>
              </a:ext>
            </a:extLst>
          </p:cNvPr>
          <p:cNvSpPr txBox="1"/>
          <p:nvPr/>
        </p:nvSpPr>
        <p:spPr>
          <a:xfrm flipH="1">
            <a:off x="1060490" y="4249527"/>
            <a:ext cx="3977195" cy="369332"/>
          </a:xfrm>
          <a:prstGeom prst="rect">
            <a:avLst/>
          </a:prstGeom>
          <a:noFill/>
        </p:spPr>
        <p:txBody>
          <a:bodyPr wrap="square" rtlCol="0">
            <a:spAutoFit/>
          </a:bodyPr>
          <a:lstStyle/>
          <a:p>
            <a:r>
              <a:rPr lang="en-US" b="1" dirty="0">
                <a:latin typeface="Georgia" panose="02040502050405020303" pitchFamily="18" charset="0"/>
              </a:rPr>
              <a:t>Roll Number-: 190014045021</a:t>
            </a:r>
            <a:endParaRPr lang="en-IN" b="1" dirty="0">
              <a:latin typeface="Georgia" panose="02040502050405020303" pitchFamily="18" charset="0"/>
            </a:endParaRPr>
          </a:p>
        </p:txBody>
      </p:sp>
      <p:sp>
        <p:nvSpPr>
          <p:cNvPr id="8" name="TextBox 7">
            <a:extLst>
              <a:ext uri="{FF2B5EF4-FFF2-40B4-BE49-F238E27FC236}">
                <a16:creationId xmlns:a16="http://schemas.microsoft.com/office/drawing/2014/main" id="{722D4073-195E-4AAE-BA33-5C6B16B60F18}"/>
              </a:ext>
            </a:extLst>
          </p:cNvPr>
          <p:cNvSpPr txBox="1"/>
          <p:nvPr/>
        </p:nvSpPr>
        <p:spPr>
          <a:xfrm>
            <a:off x="6708602" y="4782079"/>
            <a:ext cx="4421080" cy="646331"/>
          </a:xfrm>
          <a:prstGeom prst="rect">
            <a:avLst/>
          </a:prstGeom>
          <a:noFill/>
        </p:spPr>
        <p:txBody>
          <a:bodyPr wrap="square" rtlCol="0">
            <a:spAutoFit/>
          </a:bodyPr>
          <a:lstStyle/>
          <a:p>
            <a:r>
              <a:rPr lang="en-US" b="1" dirty="0">
                <a:latin typeface="Georgia" panose="02040502050405020303" pitchFamily="18" charset="0"/>
              </a:rPr>
              <a:t>Submitted to: Er. Chandrabhan Singh</a:t>
            </a:r>
            <a:endParaRPr lang="en-IN" b="1" dirty="0">
              <a:latin typeface="Georgia" panose="02040502050405020303" pitchFamily="18" charset="0"/>
            </a:endParaRPr>
          </a:p>
        </p:txBody>
      </p:sp>
      <p:sp>
        <p:nvSpPr>
          <p:cNvPr id="9" name="TextBox 8">
            <a:extLst>
              <a:ext uri="{FF2B5EF4-FFF2-40B4-BE49-F238E27FC236}">
                <a16:creationId xmlns:a16="http://schemas.microsoft.com/office/drawing/2014/main" id="{F95BCAB9-7A35-4EF6-9289-417C0D641D89}"/>
              </a:ext>
            </a:extLst>
          </p:cNvPr>
          <p:cNvSpPr txBox="1"/>
          <p:nvPr/>
        </p:nvSpPr>
        <p:spPr>
          <a:xfrm>
            <a:off x="1062318" y="4920579"/>
            <a:ext cx="4876803" cy="369332"/>
          </a:xfrm>
          <a:prstGeom prst="rect">
            <a:avLst/>
          </a:prstGeom>
          <a:noFill/>
        </p:spPr>
        <p:txBody>
          <a:bodyPr wrap="square" rtlCol="0">
            <a:spAutoFit/>
          </a:bodyPr>
          <a:lstStyle/>
          <a:p>
            <a:r>
              <a:rPr lang="en-US" b="1" dirty="0">
                <a:latin typeface="Georgia" panose="02040502050405020303" pitchFamily="18" charset="0"/>
              </a:rPr>
              <a:t>Institute: University of Lucknow</a:t>
            </a:r>
            <a:endParaRPr lang="en-IN" b="1" dirty="0">
              <a:latin typeface="Georgia" panose="02040502050405020303" pitchFamily="18" charset="0"/>
            </a:endParaRPr>
          </a:p>
        </p:txBody>
      </p:sp>
    </p:spTree>
    <p:extLst>
      <p:ext uri="{BB962C8B-B14F-4D97-AF65-F5344CB8AC3E}">
        <p14:creationId xmlns:p14="http://schemas.microsoft.com/office/powerpoint/2010/main" val="63699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B23164-FAFA-4920-9268-97291111B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459" y="1071590"/>
            <a:ext cx="5230906" cy="325836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1F28D738-C3BD-4EA9-A81A-F4ED98862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637" y="3429001"/>
            <a:ext cx="5280211" cy="3131490"/>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7AA56187-31B7-4682-9F04-C124419FC2A0}"/>
              </a:ext>
            </a:extLst>
          </p:cNvPr>
          <p:cNvSpPr/>
          <p:nvPr/>
        </p:nvSpPr>
        <p:spPr>
          <a:xfrm>
            <a:off x="342248" y="175446"/>
            <a:ext cx="5008743"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Elephant" panose="02020904090505020303" pitchFamily="18" charset="0"/>
              </a:rPr>
              <a:t>SCREENSHOT-5</a:t>
            </a:r>
          </a:p>
        </p:txBody>
      </p:sp>
    </p:spTree>
    <p:extLst>
      <p:ext uri="{BB962C8B-B14F-4D97-AF65-F5344CB8AC3E}">
        <p14:creationId xmlns:p14="http://schemas.microsoft.com/office/powerpoint/2010/main" val="59062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119C44-F905-44FB-9556-1428FFB6CE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77" y="1143000"/>
            <a:ext cx="5925388" cy="333140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4ABD6372-4266-44F5-8B78-651098645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0765" y="3723863"/>
            <a:ext cx="5221658" cy="2957651"/>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F4B5A424-3E45-4D79-9881-C47792FA9897}"/>
              </a:ext>
            </a:extLst>
          </p:cNvPr>
          <p:cNvSpPr/>
          <p:nvPr/>
        </p:nvSpPr>
        <p:spPr>
          <a:xfrm>
            <a:off x="0" y="435114"/>
            <a:ext cx="5026376"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Elephant" panose="02020904090505020303" pitchFamily="18" charset="0"/>
              </a:rPr>
              <a:t>SCREENSHOT-6</a:t>
            </a:r>
          </a:p>
        </p:txBody>
      </p:sp>
      <p:pic>
        <p:nvPicPr>
          <p:cNvPr id="8" name="Picture 7">
            <a:extLst>
              <a:ext uri="{FF2B5EF4-FFF2-40B4-BE49-F238E27FC236}">
                <a16:creationId xmlns:a16="http://schemas.microsoft.com/office/drawing/2014/main" id="{943AAC71-9550-484D-9AB1-1898DA968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566" y="580469"/>
            <a:ext cx="5026376" cy="28259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861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1989FB-CA03-4EAD-929F-E50AEFB1CA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29" y="1251520"/>
            <a:ext cx="5472953" cy="3077033"/>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11CBE9BF-86FA-4F0D-A029-0FD364661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076" y="3613067"/>
            <a:ext cx="5472954" cy="307703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13A408CA-5119-4C8D-99A6-45D830F3A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9617" y="167899"/>
            <a:ext cx="5259131" cy="2956818"/>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42CB220D-C3BE-409E-B070-460B6F6E694A}"/>
              </a:ext>
            </a:extLst>
          </p:cNvPr>
          <p:cNvSpPr/>
          <p:nvPr/>
        </p:nvSpPr>
        <p:spPr>
          <a:xfrm>
            <a:off x="343536" y="351966"/>
            <a:ext cx="4993355"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Elephant" panose="02020904090505020303" pitchFamily="18" charset="0"/>
              </a:rPr>
              <a:t>SCREENSHOT-7</a:t>
            </a:r>
          </a:p>
        </p:txBody>
      </p:sp>
    </p:spTree>
    <p:extLst>
      <p:ext uri="{BB962C8B-B14F-4D97-AF65-F5344CB8AC3E}">
        <p14:creationId xmlns:p14="http://schemas.microsoft.com/office/powerpoint/2010/main" val="102426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6297B6-0B99-49C6-A706-887B8E7DC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 y="0"/>
            <a:ext cx="11860306" cy="6857999"/>
          </a:xfrm>
          <a:prstGeom prst="rect">
            <a:avLst/>
          </a:prstGeom>
          <a:ln>
            <a:noFill/>
          </a:ln>
          <a:effectLst/>
          <a:scene3d>
            <a:camera prst="orthographicFront">
              <a:rot lat="0" lon="0" rev="0"/>
            </a:camera>
            <a:lightRig rig="chilly" dir="t">
              <a:rot lat="0" lon="0" rev="18480000"/>
            </a:lightRig>
          </a:scene3d>
          <a:sp3d prstMaterial="clear">
            <a:bevelT h="63500"/>
          </a:sp3d>
        </p:spPr>
      </p:pic>
      <p:sp>
        <p:nvSpPr>
          <p:cNvPr id="9" name="Rectangle 8">
            <a:extLst>
              <a:ext uri="{FF2B5EF4-FFF2-40B4-BE49-F238E27FC236}">
                <a16:creationId xmlns:a16="http://schemas.microsoft.com/office/drawing/2014/main" id="{8AAC383E-85D5-4B68-90A0-453705CD6EC2}"/>
              </a:ext>
            </a:extLst>
          </p:cNvPr>
          <p:cNvSpPr/>
          <p:nvPr/>
        </p:nvSpPr>
        <p:spPr>
          <a:xfrm>
            <a:off x="631665" y="318264"/>
            <a:ext cx="10579050"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Elephant" panose="02020904090505020303" pitchFamily="18" charset="0"/>
              </a:rPr>
              <a:t>FUTURE SCOPE OF THE PROJECT</a:t>
            </a:r>
            <a:endParaRPr lang="en-US" sz="4000" b="0" cap="none" spc="0" dirty="0">
              <a:ln w="0"/>
              <a:effectLst>
                <a:outerShdw blurRad="38100" dist="19050" dir="2700000" algn="tl" rotWithShape="0">
                  <a:schemeClr val="dk1">
                    <a:alpha val="40000"/>
                  </a:schemeClr>
                </a:outerShdw>
              </a:effectLst>
              <a:latin typeface="Elephant" panose="02020904090505020303" pitchFamily="18" charset="0"/>
            </a:endParaRPr>
          </a:p>
        </p:txBody>
      </p:sp>
      <p:sp>
        <p:nvSpPr>
          <p:cNvPr id="11" name="TextBox 10">
            <a:extLst>
              <a:ext uri="{FF2B5EF4-FFF2-40B4-BE49-F238E27FC236}">
                <a16:creationId xmlns:a16="http://schemas.microsoft.com/office/drawing/2014/main" id="{6F409AA2-5190-491D-81CF-DB586C947C8D}"/>
              </a:ext>
            </a:extLst>
          </p:cNvPr>
          <p:cNvSpPr txBox="1"/>
          <p:nvPr/>
        </p:nvSpPr>
        <p:spPr>
          <a:xfrm>
            <a:off x="981284" y="1026150"/>
            <a:ext cx="10879021" cy="4801314"/>
          </a:xfrm>
          <a:prstGeom prst="rect">
            <a:avLst/>
          </a:prstGeom>
          <a:noFill/>
        </p:spPr>
        <p:txBody>
          <a:bodyPr wrap="square">
            <a:spAutoFit/>
          </a:bodyPr>
          <a:lstStyle/>
          <a:p>
            <a:pPr algn="l"/>
            <a:endParaRPr lang="en-US" b="0" i="0" dirty="0">
              <a:effectLst/>
              <a:latin typeface="Georgia" panose="02040502050405020303" pitchFamily="18" charset="0"/>
            </a:endParaRPr>
          </a:p>
          <a:p>
            <a:pPr algn="l"/>
            <a:r>
              <a:rPr lang="en-US" b="0" i="0" dirty="0">
                <a:effectLst/>
                <a:latin typeface="Georgia" panose="02040502050405020303" pitchFamily="18" charset="0"/>
              </a:rPr>
              <a:t>The power, scope, and scale of both technology and data collection has been growing exponentially. The potential for business dashboards is sky high. Business dashboard tools in the future are likely to incorporate machine learning and AI so they can bubble up points of interest and identify patterns in raw data that even the most well equipped data scientist will not be able to find manually.</a:t>
            </a:r>
          </a:p>
          <a:p>
            <a:pPr algn="l"/>
            <a:r>
              <a:rPr lang="en-US" b="0" i="0" dirty="0">
                <a:effectLst/>
                <a:latin typeface="Georgia" panose="02040502050405020303" pitchFamily="18" charset="0"/>
              </a:rPr>
              <a:t>I for one, welcome the formatting of my A.I. overlords.</a:t>
            </a:r>
            <a:br>
              <a:rPr lang="en-US" b="0" i="0" dirty="0">
                <a:effectLst/>
                <a:latin typeface="Georgia" panose="02040502050405020303" pitchFamily="18" charset="0"/>
              </a:rPr>
            </a:br>
            <a:endParaRPr lang="en-US" b="0" i="0" dirty="0">
              <a:effectLst/>
              <a:latin typeface="Georgia" panose="02040502050405020303" pitchFamily="18" charset="0"/>
            </a:endParaRPr>
          </a:p>
          <a:p>
            <a:pPr algn="l"/>
            <a:r>
              <a:rPr lang="en-US" b="0" i="0" dirty="0">
                <a:effectLst/>
                <a:latin typeface="Georgia" panose="02040502050405020303" pitchFamily="18" charset="0"/>
              </a:rPr>
              <a:t>It’s clear that there’s a trend in bringing wider access to more people as well as to organizations previously too small to use legacy systems. Moving forward, balancing access with functionality will be the challenge facing the industry.</a:t>
            </a:r>
          </a:p>
          <a:p>
            <a:pPr algn="l"/>
            <a:endParaRPr lang="en-US" b="0" i="0" dirty="0">
              <a:effectLst/>
              <a:latin typeface="Georgia" panose="02040502050405020303" pitchFamily="18" charset="0"/>
            </a:endParaRPr>
          </a:p>
          <a:p>
            <a:pPr algn="l"/>
            <a:r>
              <a:rPr lang="en-US" dirty="0">
                <a:latin typeface="Georgia" panose="02040502050405020303" pitchFamily="18" charset="0"/>
              </a:rPr>
              <a:t>COVID-19 DATA ANALYTICS DASHBOARD is used to </a:t>
            </a:r>
            <a:r>
              <a:rPr lang="en-US" dirty="0" err="1">
                <a:latin typeface="Georgia" panose="02040502050405020303" pitchFamily="18" charset="0"/>
              </a:rPr>
              <a:t>analize</a:t>
            </a:r>
            <a:r>
              <a:rPr lang="en-US" dirty="0">
                <a:latin typeface="Georgia" panose="02040502050405020303" pitchFamily="18" charset="0"/>
              </a:rPr>
              <a:t> the covid cases in the entire world and also to check the vaccination of people around the world and help the government to take the appropriate measures and future planning.</a:t>
            </a:r>
          </a:p>
          <a:p>
            <a:pPr algn="l"/>
            <a:endParaRPr lang="en-US" dirty="0">
              <a:latin typeface="Georgia" panose="02040502050405020303" pitchFamily="18" charset="0"/>
            </a:endParaRPr>
          </a:p>
          <a:p>
            <a:pPr algn="l"/>
            <a:r>
              <a:rPr lang="en-US" b="0" i="0" dirty="0">
                <a:effectLst/>
                <a:latin typeface="Georgia" panose="02040502050405020303" pitchFamily="18" charset="0"/>
              </a:rPr>
              <a:t>Big data analytics is on the verge of a major transformation. Many of the up-and-coming data analytics trends are the result of multiple “transformative” technologies converging at once.</a:t>
            </a:r>
            <a:endParaRPr lang="en-US" dirty="0">
              <a:latin typeface="Georgia" panose="02040502050405020303" pitchFamily="18" charset="0"/>
            </a:endParaRPr>
          </a:p>
        </p:txBody>
      </p:sp>
    </p:spTree>
    <p:extLst>
      <p:ext uri="{BB962C8B-B14F-4D97-AF65-F5344CB8AC3E}">
        <p14:creationId xmlns:p14="http://schemas.microsoft.com/office/powerpoint/2010/main" val="44072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4153EB-3746-4539-9ED9-E59D5F5969A5}"/>
              </a:ext>
            </a:extLst>
          </p:cNvPr>
          <p:cNvSpPr/>
          <p:nvPr/>
        </p:nvSpPr>
        <p:spPr>
          <a:xfrm>
            <a:off x="1385534" y="1859340"/>
            <a:ext cx="8963736" cy="1569660"/>
          </a:xfrm>
          <a:prstGeom prst="rect">
            <a:avLst/>
          </a:prstGeom>
          <a:noFill/>
        </p:spPr>
        <p:txBody>
          <a:bodyPr wrap="none" lIns="91440" tIns="45720" rIns="91440" bIns="45720">
            <a:spAutoFit/>
          </a:bodyPr>
          <a:lstStyle/>
          <a:p>
            <a:pPr algn="ctr"/>
            <a:r>
              <a:rPr lang="en-US" sz="9600" b="1" dirty="0">
                <a:ln w="9525">
                  <a:solidFill>
                    <a:schemeClr val="bg1"/>
                  </a:solidFill>
                  <a:prstDash val="solid"/>
                </a:ln>
                <a:effectLst>
                  <a:outerShdw blurRad="12700" dist="38100" dir="2700000" algn="tl" rotWithShape="0">
                    <a:schemeClr val="bg1">
                      <a:lumMod val="50000"/>
                    </a:schemeClr>
                  </a:outerShdw>
                </a:effectLst>
                <a:latin typeface="Elephant" panose="02020904090505020303" pitchFamily="18" charset="0"/>
              </a:rPr>
              <a:t>THANK YOU</a:t>
            </a:r>
          </a:p>
        </p:txBody>
      </p:sp>
    </p:spTree>
    <p:extLst>
      <p:ext uri="{BB962C8B-B14F-4D97-AF65-F5344CB8AC3E}">
        <p14:creationId xmlns:p14="http://schemas.microsoft.com/office/powerpoint/2010/main" val="332129369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BFC87E-EBF0-470D-8BF5-A2ACCD629CF7}"/>
              </a:ext>
            </a:extLst>
          </p:cNvPr>
          <p:cNvSpPr txBox="1">
            <a:spLocks/>
          </p:cNvSpPr>
          <p:nvPr/>
        </p:nvSpPr>
        <p:spPr>
          <a:xfrm>
            <a:off x="370121" y="2006616"/>
            <a:ext cx="10887374" cy="4220488"/>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v"/>
            </a:pPr>
            <a:r>
              <a:rPr lang="en-US" b="1" dirty="0">
                <a:latin typeface="Georgia" panose="02040502050405020303" pitchFamily="18" charset="0"/>
              </a:rPr>
              <a:t>Introduction</a:t>
            </a:r>
          </a:p>
          <a:p>
            <a:pPr>
              <a:buFont typeface="Wingdings" panose="05000000000000000000" pitchFamily="2" charset="2"/>
              <a:buChar char="v"/>
            </a:pPr>
            <a:r>
              <a:rPr lang="en-US" b="1" dirty="0">
                <a:latin typeface="Georgia" panose="02040502050405020303" pitchFamily="18" charset="0"/>
              </a:rPr>
              <a:t>Objective</a:t>
            </a:r>
          </a:p>
          <a:p>
            <a:pPr>
              <a:buFont typeface="Wingdings" panose="05000000000000000000" pitchFamily="2" charset="2"/>
              <a:buChar char="v"/>
            </a:pPr>
            <a:r>
              <a:rPr lang="en-US" b="1" dirty="0">
                <a:latin typeface="Georgia" panose="02040502050405020303" pitchFamily="18" charset="0"/>
              </a:rPr>
              <a:t>Requirement Specification</a:t>
            </a:r>
          </a:p>
          <a:p>
            <a:pPr>
              <a:buFont typeface="Wingdings" panose="05000000000000000000" pitchFamily="2" charset="2"/>
              <a:buChar char="v"/>
            </a:pPr>
            <a:r>
              <a:rPr lang="en-US" b="1" dirty="0">
                <a:latin typeface="Georgia" panose="02040502050405020303" pitchFamily="18" charset="0"/>
              </a:rPr>
              <a:t>Modules</a:t>
            </a:r>
          </a:p>
          <a:p>
            <a:pPr>
              <a:buFont typeface="Wingdings" panose="05000000000000000000" pitchFamily="2" charset="2"/>
              <a:buChar char="v"/>
            </a:pPr>
            <a:r>
              <a:rPr lang="en-US" b="1" dirty="0">
                <a:latin typeface="Georgia" panose="02040502050405020303" pitchFamily="18" charset="0"/>
              </a:rPr>
              <a:t>Features of Modules used</a:t>
            </a:r>
          </a:p>
          <a:p>
            <a:pPr>
              <a:buFont typeface="Wingdings" panose="05000000000000000000" pitchFamily="2" charset="2"/>
              <a:buChar char="v"/>
            </a:pPr>
            <a:r>
              <a:rPr lang="en-US" b="1" dirty="0">
                <a:latin typeface="Georgia" panose="02040502050405020303" pitchFamily="18" charset="0"/>
              </a:rPr>
              <a:t>E-R diagram</a:t>
            </a:r>
          </a:p>
          <a:p>
            <a:pPr>
              <a:buFont typeface="Wingdings" panose="05000000000000000000" pitchFamily="2" charset="2"/>
              <a:buChar char="v"/>
            </a:pPr>
            <a:r>
              <a:rPr lang="en-US" b="1" dirty="0">
                <a:latin typeface="Georgia" panose="02040502050405020303" pitchFamily="18" charset="0"/>
              </a:rPr>
              <a:t>Screenshots</a:t>
            </a:r>
          </a:p>
          <a:p>
            <a:pPr>
              <a:buFont typeface="Wingdings" panose="05000000000000000000" pitchFamily="2" charset="2"/>
              <a:buChar char="v"/>
            </a:pPr>
            <a:r>
              <a:rPr lang="en-US" b="1" dirty="0">
                <a:latin typeface="Georgia" panose="02040502050405020303" pitchFamily="18" charset="0"/>
              </a:rPr>
              <a:t>Future Scope of the Project</a:t>
            </a:r>
          </a:p>
        </p:txBody>
      </p:sp>
      <p:sp>
        <p:nvSpPr>
          <p:cNvPr id="4" name="Rectangle 3">
            <a:extLst>
              <a:ext uri="{FF2B5EF4-FFF2-40B4-BE49-F238E27FC236}">
                <a16:creationId xmlns:a16="http://schemas.microsoft.com/office/drawing/2014/main" id="{382A928B-1293-4079-9482-6A931F43AD78}"/>
              </a:ext>
            </a:extLst>
          </p:cNvPr>
          <p:cNvSpPr/>
          <p:nvPr/>
        </p:nvSpPr>
        <p:spPr>
          <a:xfrm>
            <a:off x="2528047" y="169231"/>
            <a:ext cx="5983941" cy="923330"/>
          </a:xfrm>
          <a:prstGeom prst="rect">
            <a:avLst/>
          </a:prstGeom>
          <a:noFill/>
        </p:spPr>
        <p:txBody>
          <a:bodyPr wrap="square" lIns="91440" tIns="45720" rIns="91440" bIns="45720">
            <a:spAutoFit/>
          </a:bodyPr>
          <a:lstStyle/>
          <a:p>
            <a:pPr algn="ctr"/>
            <a:r>
              <a:rPr lang="en-US" sz="5400" b="1" i="1" u="sng"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cs typeface="Calibri" panose="020F0502020204030204" pitchFamily="34" charset="0"/>
              </a:rPr>
              <a:t>INDEX</a:t>
            </a:r>
            <a:endParaRPr lang="en-IN"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pitchFamily="34" charset="0"/>
            </a:endParaRPr>
          </a:p>
        </p:txBody>
      </p:sp>
    </p:spTree>
    <p:extLst>
      <p:ext uri="{BB962C8B-B14F-4D97-AF65-F5344CB8AC3E}">
        <p14:creationId xmlns:p14="http://schemas.microsoft.com/office/powerpoint/2010/main" val="18946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8" dur="500"/>
                                        <p:tgtEl>
                                          <p:spTgt spid="3">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1" dur="500"/>
                                        <p:tgtEl>
                                          <p:spTgt spid="3">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4" dur="500"/>
                                        <p:tgtEl>
                                          <p:spTgt spid="3">
                                            <p:txEl>
                                              <p:pRg st="4" end="4"/>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0" dur="500"/>
                                        <p:tgtEl>
                                          <p:spTgt spid="3">
                                            <p:txEl>
                                              <p:pRg st="6" end="6"/>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19296-9D7F-481F-915A-DC8DF717A2D6}"/>
              </a:ext>
            </a:extLst>
          </p:cNvPr>
          <p:cNvSpPr txBox="1">
            <a:spLocks/>
          </p:cNvSpPr>
          <p:nvPr/>
        </p:nvSpPr>
        <p:spPr>
          <a:xfrm>
            <a:off x="685801" y="401576"/>
            <a:ext cx="10396882" cy="958788"/>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b="1" u="sng" dirty="0">
                <a:latin typeface="Elephant" panose="02020904090505020303" pitchFamily="18" charset="0"/>
              </a:rPr>
              <a:t>About Organization</a:t>
            </a:r>
            <a:endParaRPr lang="en-IN" b="1" u="sng" dirty="0">
              <a:latin typeface="Elephant" panose="02020904090505020303" pitchFamily="18" charset="0"/>
            </a:endParaRPr>
          </a:p>
        </p:txBody>
      </p:sp>
      <p:sp>
        <p:nvSpPr>
          <p:cNvPr id="3" name="Content Placeholder 2">
            <a:extLst>
              <a:ext uri="{FF2B5EF4-FFF2-40B4-BE49-F238E27FC236}">
                <a16:creationId xmlns:a16="http://schemas.microsoft.com/office/drawing/2014/main" id="{6951D8DD-7532-4327-B710-DEA029BCF1E2}"/>
              </a:ext>
            </a:extLst>
          </p:cNvPr>
          <p:cNvSpPr txBox="1">
            <a:spLocks/>
          </p:cNvSpPr>
          <p:nvPr/>
        </p:nvSpPr>
        <p:spPr>
          <a:xfrm>
            <a:off x="62144" y="885940"/>
            <a:ext cx="11549848" cy="4960398"/>
          </a:xfrm>
          <a:prstGeom prst="rect">
            <a:avLst/>
          </a:prstGeom>
        </p:spPr>
        <p:txBody>
          <a:bodyP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IN" dirty="0">
              <a:latin typeface="Lucida Console" panose="020B0609040504020204" pitchFamily="49" charset="0"/>
              <a:cs typeface="Lucida Sans Unicode" panose="020B0602030504020204" pitchFamily="34" charset="0"/>
            </a:endParaRPr>
          </a:p>
        </p:txBody>
      </p:sp>
      <p:sp>
        <p:nvSpPr>
          <p:cNvPr id="7" name="TextBox 6">
            <a:extLst>
              <a:ext uri="{FF2B5EF4-FFF2-40B4-BE49-F238E27FC236}">
                <a16:creationId xmlns:a16="http://schemas.microsoft.com/office/drawing/2014/main" id="{20DC3E2B-C996-4A76-9AA8-E20586499852}"/>
              </a:ext>
            </a:extLst>
          </p:cNvPr>
          <p:cNvSpPr txBox="1"/>
          <p:nvPr/>
        </p:nvSpPr>
        <p:spPr>
          <a:xfrm>
            <a:off x="685801" y="1342869"/>
            <a:ext cx="11334086" cy="4985980"/>
          </a:xfrm>
          <a:prstGeom prst="rect">
            <a:avLst/>
          </a:prstGeom>
          <a:noFill/>
        </p:spPr>
        <p:txBody>
          <a:bodyPr wrap="square">
            <a:spAutoFit/>
          </a:bodyPr>
          <a:lstStyle/>
          <a:p>
            <a:r>
              <a:rPr lang="en-US" b="1" i="0" dirty="0">
                <a:solidFill>
                  <a:srgbClr val="002060"/>
                </a:solidFill>
                <a:effectLst/>
                <a:latin typeface="Georgia" panose="02040502050405020303" pitchFamily="18" charset="0"/>
              </a:rPr>
              <a:t>Digipodium</a:t>
            </a:r>
            <a:r>
              <a:rPr lang="en-US" sz="1400" b="0" i="0" dirty="0">
                <a:solidFill>
                  <a:srgbClr val="002060"/>
                </a:solidFill>
                <a:effectLst/>
                <a:latin typeface="Georgia" panose="02040502050405020303" pitchFamily="18" charset="0"/>
              </a:rPr>
              <a:t> is a platform which reaches out to its audiences to help them enrich their lives in a bigger and better manner through specializations in various </a:t>
            </a:r>
            <a:r>
              <a:rPr lang="en-US" sz="1400" dirty="0">
                <a:solidFill>
                  <a:srgbClr val="002060"/>
                </a:solidFill>
                <a:latin typeface="Georgia" panose="02040502050405020303" pitchFamily="18" charset="0"/>
              </a:rPr>
              <a:t>of </a:t>
            </a:r>
            <a:r>
              <a:rPr lang="en-US" sz="1400" b="1" i="1" dirty="0">
                <a:solidFill>
                  <a:srgbClr val="002060"/>
                </a:solidFill>
                <a:latin typeface="Georgia" panose="02040502050405020303" pitchFamily="18" charset="0"/>
              </a:rPr>
              <a:t>IT TRAINING &amp; EDUCATION,DIGITAL MARKETING,EVENT </a:t>
            </a:r>
            <a:r>
              <a:rPr lang="en-US" sz="1400" b="1" i="1" strike="noStrike" dirty="0">
                <a:solidFill>
                  <a:srgbClr val="002060"/>
                </a:solidFill>
                <a:effectLst/>
                <a:latin typeface="Georgia" panose="02040502050405020303" pitchFamily="18" charset="0"/>
                <a:hlinkClick r:id="rId2">
                  <a:extLst>
                    <a:ext uri="{A12FA001-AC4F-418D-AE19-62706E023703}">
                      <ahyp:hlinkClr xmlns:ahyp="http://schemas.microsoft.com/office/drawing/2018/hyperlinkcolor" val="tx"/>
                    </a:ext>
                  </a:extLst>
                </a:hlinkClick>
              </a:rPr>
              <a:t>MANAGEMENT</a:t>
            </a:r>
            <a:r>
              <a:rPr lang="en-US" sz="1400" dirty="0">
                <a:solidFill>
                  <a:srgbClr val="002060"/>
                </a:solidFill>
                <a:latin typeface="Georgia" panose="02040502050405020303" pitchFamily="18" charset="0"/>
              </a:rPr>
              <a:t>,</a:t>
            </a:r>
            <a:r>
              <a:rPr lang="en-US" sz="1400" b="0" i="0" dirty="0">
                <a:solidFill>
                  <a:srgbClr val="FFFFFF"/>
                </a:solidFill>
                <a:effectLst/>
                <a:latin typeface="Georgia" panose="02040502050405020303" pitchFamily="18" charset="0"/>
              </a:rPr>
              <a:t> </a:t>
            </a:r>
            <a:r>
              <a:rPr lang="en-US" sz="1400" b="0" i="0" dirty="0">
                <a:solidFill>
                  <a:srgbClr val="002060"/>
                </a:solidFill>
                <a:effectLst/>
                <a:latin typeface="Georgia" panose="02040502050405020303" pitchFamily="18" charset="0"/>
              </a:rPr>
              <a:t>We are here to ensure some of the finest services in a most organized and systematic manner. We take pride in hosting a highly dedicated and confident staff which is committed to deliver, and takes up challenges, by updating themselves on the latest technologies.</a:t>
            </a:r>
          </a:p>
          <a:p>
            <a:r>
              <a:rPr lang="en-US" sz="2000" b="1" dirty="0">
                <a:solidFill>
                  <a:srgbClr val="002060"/>
                </a:solidFill>
                <a:effectLst/>
                <a:latin typeface="Georgia" panose="02040502050405020303" pitchFamily="18" charset="0"/>
              </a:rPr>
              <a:t>Areas of Expertise</a:t>
            </a:r>
          </a:p>
          <a:p>
            <a:r>
              <a:rPr lang="en-US" sz="1400" b="0" i="0" dirty="0">
                <a:solidFill>
                  <a:srgbClr val="002060"/>
                </a:solidFill>
                <a:effectLst/>
                <a:latin typeface="Georgia" panose="02040502050405020303" pitchFamily="18" charset="0"/>
              </a:rPr>
              <a:t>IT Training wing provides you specialized training programs mapped with the International Certification of Global Giants like Oracle, Microsoft, Google, IBM etc. Training Programs are available on latest version of Data Analytics, Java, Advanced Java, Python, Django, Android, Kotlin, IoT, Machine Learning, Advanced Machine Learning, Big Data, PHP, Advanced PHP, Angular, .NET, Cloud etc. We suggest specialized training programs for students, which conform with industry requirements. This assists our young students to stay on top of emerging trends which are in sync with career opportunities which are rife and continuously growing.</a:t>
            </a:r>
            <a:br>
              <a:rPr lang="en-US" sz="1400" b="1" i="0" dirty="0">
                <a:solidFill>
                  <a:srgbClr val="002060"/>
                </a:solidFill>
                <a:effectLst/>
                <a:latin typeface="Georgia" panose="02040502050405020303" pitchFamily="18" charset="0"/>
              </a:rPr>
            </a:br>
            <a:r>
              <a:rPr lang="en-US" sz="1400" b="1" i="0" dirty="0">
                <a:solidFill>
                  <a:srgbClr val="002060"/>
                </a:solidFill>
                <a:effectLst/>
                <a:latin typeface="Georgia" panose="02040502050405020303" pitchFamily="18" charset="0"/>
              </a:rPr>
              <a:t>Our Key Resource Persons have dependable &amp; experienced backgrounds in their respective areas of expertise. Their colossal bank of knowledge is endorsed with International Certifications and speak of their authenticity and authority.</a:t>
            </a:r>
            <a:endParaRPr lang="en-US" sz="1400" b="0" i="0" dirty="0">
              <a:solidFill>
                <a:srgbClr val="002060"/>
              </a:solidFill>
              <a:effectLst/>
              <a:latin typeface="Georgia" panose="02040502050405020303" pitchFamily="18" charset="0"/>
            </a:endParaRPr>
          </a:p>
          <a:p>
            <a:r>
              <a:rPr lang="en-US" sz="1400" b="0" i="0" dirty="0">
                <a:solidFill>
                  <a:srgbClr val="002060"/>
                </a:solidFill>
                <a:effectLst/>
                <a:latin typeface="Georgia" panose="02040502050405020303" pitchFamily="18" charset="0"/>
              </a:rPr>
              <a:t>The Digital Marketing team provides two broad services –</a:t>
            </a:r>
          </a:p>
          <a:p>
            <a:pPr>
              <a:buFont typeface="Arial" panose="020B0604020202020204" pitchFamily="34" charset="0"/>
              <a:buChar char="•"/>
            </a:pPr>
            <a:r>
              <a:rPr lang="en-US" sz="1400" b="0" i="0" dirty="0">
                <a:solidFill>
                  <a:srgbClr val="002060"/>
                </a:solidFill>
                <a:effectLst/>
                <a:latin typeface="Georgia" panose="02040502050405020303" pitchFamily="18" charset="0"/>
              </a:rPr>
              <a:t>Digital Marketing Training</a:t>
            </a:r>
          </a:p>
          <a:p>
            <a:pPr>
              <a:buFont typeface="Arial" panose="020B0604020202020204" pitchFamily="34" charset="0"/>
              <a:buChar char="•"/>
            </a:pPr>
            <a:r>
              <a:rPr lang="en-US" sz="1400" b="0" i="0" dirty="0">
                <a:solidFill>
                  <a:srgbClr val="002060"/>
                </a:solidFill>
                <a:effectLst/>
                <a:latin typeface="Georgia" panose="02040502050405020303" pitchFamily="18" charset="0"/>
              </a:rPr>
              <a:t>Digital Marketing Solution</a:t>
            </a:r>
          </a:p>
          <a:p>
            <a:r>
              <a:rPr lang="en-US" sz="1400" b="0" i="0" dirty="0">
                <a:solidFill>
                  <a:srgbClr val="002060"/>
                </a:solidFill>
                <a:effectLst/>
                <a:latin typeface="Georgia" panose="02040502050405020303" pitchFamily="18" charset="0"/>
              </a:rPr>
              <a:t>Digital Marketing Training has programs from Associate Level to Master Level. All programs are mapped with Google and HubSpot Certifications. Training Programs are available on latest content of Digital Marketing Master Training Program, Online Advertising Using GOOGLE ADS, Search Engine Optimization (SEO), Web Analytics Using GOOGLE Analytics, Social Media Marketing (SMM), Content Marketing etc. Customized programs are available for students and professionals as per their requirement. Our Digital Marketing Solution team is here to provide solutions to corporates, small businesses, startups etc., related to online promotion and optimization techniques.</a:t>
            </a:r>
            <a:r>
              <a:rPr lang="en-US" sz="1400" b="1" i="0" dirty="0">
                <a:solidFill>
                  <a:srgbClr val="002060"/>
                </a:solidFill>
                <a:effectLst/>
                <a:latin typeface="Georgia" panose="02040502050405020303" pitchFamily="18" charset="0"/>
              </a:rPr>
              <a:t> Our key resource person is a Google and HubSpot Certified Digital Marketing Professional.</a:t>
            </a:r>
            <a:endParaRPr lang="en-US" sz="1400" b="0" i="0" dirty="0">
              <a:solidFill>
                <a:srgbClr val="002060"/>
              </a:solidFill>
              <a:effectLst/>
              <a:latin typeface="Georgia" panose="02040502050405020303" pitchFamily="18" charset="0"/>
            </a:endParaRPr>
          </a:p>
          <a:p>
            <a:endParaRPr lang="en-US" sz="1400" b="0" i="0" dirty="0">
              <a:solidFill>
                <a:srgbClr val="002060"/>
              </a:solidFill>
              <a:effectLst/>
              <a:latin typeface="Georgia" panose="02040502050405020303" pitchFamily="18" charset="0"/>
            </a:endParaRPr>
          </a:p>
        </p:txBody>
      </p:sp>
    </p:spTree>
    <p:extLst>
      <p:ext uri="{BB962C8B-B14F-4D97-AF65-F5344CB8AC3E}">
        <p14:creationId xmlns:p14="http://schemas.microsoft.com/office/powerpoint/2010/main" val="199719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36B755-3E18-4FEE-8935-8A56F77DCD9D}"/>
              </a:ext>
            </a:extLst>
          </p:cNvPr>
          <p:cNvSpPr txBox="1"/>
          <p:nvPr/>
        </p:nvSpPr>
        <p:spPr>
          <a:xfrm>
            <a:off x="1243852" y="217796"/>
            <a:ext cx="9322174" cy="830997"/>
          </a:xfrm>
          <a:prstGeom prst="rect">
            <a:avLst/>
          </a:prstGeom>
          <a:noFill/>
        </p:spPr>
        <p:txBody>
          <a:bodyPr wrap="square">
            <a:spAutoFit/>
          </a:bodyPr>
          <a:lstStyle/>
          <a:p>
            <a:pPr algn="ctr"/>
            <a:r>
              <a:rPr lang="en-US" sz="4800" b="1" u="sng" dirty="0">
                <a:latin typeface="Elephant" panose="02020904090505020303" pitchFamily="18" charset="0"/>
                <a:cs typeface="Calibri" panose="020F0502020204030204" pitchFamily="34" charset="0"/>
              </a:rPr>
              <a:t>Introduction</a:t>
            </a:r>
            <a:endParaRPr lang="en-IN" sz="4800" dirty="0">
              <a:latin typeface="Elephant" panose="02020904090505020303" pitchFamily="18" charset="0"/>
            </a:endParaRPr>
          </a:p>
        </p:txBody>
      </p:sp>
      <p:sp>
        <p:nvSpPr>
          <p:cNvPr id="4" name="Rectangle 1">
            <a:extLst>
              <a:ext uri="{FF2B5EF4-FFF2-40B4-BE49-F238E27FC236}">
                <a16:creationId xmlns:a16="http://schemas.microsoft.com/office/drawing/2014/main" id="{69C2F30F-2BE5-4ACA-973A-069815B4C11B}"/>
              </a:ext>
            </a:extLst>
          </p:cNvPr>
          <p:cNvSpPr>
            <a:spLocks noChangeArrowheads="1"/>
          </p:cNvSpPr>
          <p:nvPr/>
        </p:nvSpPr>
        <p:spPr bwMode="auto">
          <a:xfrm>
            <a:off x="376517" y="1156515"/>
            <a:ext cx="10475259" cy="5100321"/>
          </a:xfrm>
          <a:prstGeom prst="rect">
            <a:avLst/>
          </a:prstGeom>
          <a:solidFill>
            <a:srgbClr val="F4F4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14245" rIns="0" bIns="14283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1" defTabSz="914400"/>
            <a:r>
              <a:rPr kumimoji="0" lang="en-US" altLang="en-US" sz="1400" b="0" i="0" u="none" strike="noStrike" cap="none" normalizeH="0" baseline="0" dirty="0">
                <a:ln>
                  <a:noFill/>
                </a:ln>
                <a:solidFill>
                  <a:schemeClr val="tx1"/>
                </a:solidFill>
                <a:effectLst/>
                <a:latin typeface="Georgia" panose="02040502050405020303" pitchFamily="18" charset="0"/>
              </a:rPr>
              <a:t>Coronaviruses are a large family of viruses which may cause illness in animals or humans. In humans, several coronaviruses are known to cause respiratory infections ranging from the common cold to more severe diseases such as Middle East Respiratory Syndrome (MERS) and Severe Acute Respiratory Syndrome (SARS). The most recently discovered coronavirus causes coronavirus disease COVID-19 - World Health Organization</a:t>
            </a:r>
          </a:p>
          <a:p>
            <a:pPr lvl="1" defTabSz="914400"/>
            <a:r>
              <a:rPr kumimoji="0" lang="en-US" altLang="en-US" sz="1400" b="0" i="0" u="none" strike="noStrike" cap="none" normalizeH="0" baseline="0" dirty="0">
                <a:ln>
                  <a:noFill/>
                </a:ln>
                <a:solidFill>
                  <a:schemeClr val="tx1"/>
                </a:solidFill>
                <a:effectLst/>
                <a:latin typeface="Georgia" panose="02040502050405020303" pitchFamily="18" charset="0"/>
              </a:rPr>
              <a:t>The number of new cases are increasing day by day around the world. This dataset has information from the states and union territories of India at daily level.</a:t>
            </a:r>
          </a:p>
          <a:p>
            <a:pPr lvl="1" defTabSz="914400"/>
            <a:r>
              <a:rPr kumimoji="0" lang="en-US" altLang="en-US" sz="1400" b="0" i="0" u="none" strike="noStrike" cap="none" normalizeH="0" baseline="0" dirty="0">
                <a:ln>
                  <a:noFill/>
                </a:ln>
                <a:solidFill>
                  <a:schemeClr val="tx1"/>
                </a:solidFill>
                <a:effectLst/>
                <a:latin typeface="Georgia" panose="02040502050405020303" pitchFamily="18" charset="0"/>
              </a:rPr>
              <a:t>State level data comes from </a:t>
            </a:r>
            <a:r>
              <a:rPr kumimoji="0" lang="en-US" altLang="en-US" sz="1400" b="0" i="0" u="none" strike="noStrike" cap="none" normalizeH="0" baseline="0" dirty="0">
                <a:ln>
                  <a:noFill/>
                </a:ln>
                <a:solidFill>
                  <a:srgbClr val="008ABC"/>
                </a:solidFill>
                <a:effectLst/>
                <a:latin typeface="Georgia" panose="02040502050405020303" pitchFamily="18" charset="0"/>
                <a:hlinkClick r:id="rId2"/>
              </a:rPr>
              <a:t>Ministry of Health &amp; Family Welfare</a:t>
            </a:r>
            <a:endParaRPr kumimoji="0" lang="en-US" altLang="en-US" sz="1400" b="0" i="0" u="none" strike="noStrike" cap="none" normalizeH="0" baseline="0" dirty="0">
              <a:ln>
                <a:noFill/>
              </a:ln>
              <a:solidFill>
                <a:schemeClr val="tx1"/>
              </a:solidFill>
              <a:effectLst/>
              <a:latin typeface="Georgia" panose="02040502050405020303" pitchFamily="18" charset="0"/>
            </a:endParaRPr>
          </a:p>
          <a:p>
            <a:pPr lvl="1" defTabSz="914400"/>
            <a:r>
              <a:rPr kumimoji="0" lang="en-US" altLang="en-US" sz="1400" b="0" i="0" u="none" strike="noStrike" cap="none" normalizeH="0" baseline="0" dirty="0">
                <a:ln>
                  <a:noFill/>
                </a:ln>
                <a:solidFill>
                  <a:schemeClr val="tx1"/>
                </a:solidFill>
                <a:effectLst/>
                <a:latin typeface="Georgia" panose="02040502050405020303" pitchFamily="18" charset="0"/>
              </a:rPr>
              <a:t>Testing data and vaccination data comes from </a:t>
            </a:r>
            <a:r>
              <a:rPr kumimoji="0" lang="en-US" altLang="en-US" sz="1400" b="0" i="0" u="none" strike="noStrike" cap="none" normalizeH="0" baseline="0" dirty="0">
                <a:ln>
                  <a:noFill/>
                </a:ln>
                <a:solidFill>
                  <a:srgbClr val="008ABC"/>
                </a:solidFill>
                <a:effectLst/>
                <a:latin typeface="Georgia" panose="02040502050405020303" pitchFamily="18" charset="0"/>
                <a:hlinkClick r:id="rId3"/>
              </a:rPr>
              <a:t>covid19india</a:t>
            </a:r>
            <a:r>
              <a:rPr kumimoji="0" lang="en-US" altLang="en-US" sz="1400" b="0" i="0" u="none" strike="noStrike" cap="none" normalizeH="0" baseline="0" dirty="0">
                <a:ln>
                  <a:noFill/>
                </a:ln>
                <a:solidFill>
                  <a:schemeClr val="tx1"/>
                </a:solidFill>
                <a:effectLst/>
                <a:latin typeface="Georgia" panose="02040502050405020303" pitchFamily="18" charset="0"/>
              </a:rPr>
              <a:t>. Huge thanks to them for their efforts!</a:t>
            </a:r>
          </a:p>
          <a:p>
            <a:pPr lvl="1" defTabSz="914400"/>
            <a:r>
              <a:rPr kumimoji="0" lang="en-US" altLang="en-US" sz="1400" b="0" i="0" u="none" strike="noStrike" cap="none" normalizeH="0" baseline="0" dirty="0">
                <a:ln>
                  <a:noFill/>
                </a:ln>
                <a:solidFill>
                  <a:schemeClr val="tx1"/>
                </a:solidFill>
                <a:effectLst/>
                <a:latin typeface="Georgia" panose="02040502050405020303" pitchFamily="18" charset="0"/>
              </a:rPr>
              <a:t>Update on April 20, 2021: Thanks to the </a:t>
            </a:r>
            <a:r>
              <a:rPr kumimoji="0" lang="en-US" altLang="en-US" sz="1400" b="0" i="0" u="none" strike="noStrike" cap="none" normalizeH="0" baseline="0" dirty="0">
                <a:ln>
                  <a:noFill/>
                </a:ln>
                <a:solidFill>
                  <a:srgbClr val="008ABC"/>
                </a:solidFill>
                <a:effectLst/>
                <a:latin typeface="Georgia" panose="02040502050405020303" pitchFamily="18" charset="0"/>
                <a:hlinkClick r:id="rId4"/>
              </a:rPr>
              <a:t>Team at ISIBang</a:t>
            </a:r>
            <a:r>
              <a:rPr kumimoji="0" lang="en-US" altLang="en-US" sz="1400" b="0" i="0" u="none" strike="noStrike" cap="none" normalizeH="0" baseline="0" dirty="0">
                <a:ln>
                  <a:noFill/>
                </a:ln>
                <a:solidFill>
                  <a:schemeClr val="tx1"/>
                </a:solidFill>
                <a:effectLst/>
                <a:latin typeface="Georgia" panose="02040502050405020303" pitchFamily="18" charset="0"/>
              </a:rPr>
              <a:t>, I was able to get the historical data for the periods that I missed to collect and updated the csv file.</a:t>
            </a:r>
            <a:endParaRPr kumimoji="0" lang="en-US" altLang="en-US" sz="1400" b="0" i="0" u="none" strike="noStrike" cap="none" normalizeH="0" baseline="0" dirty="0">
              <a:ln>
                <a:noFill/>
              </a:ln>
              <a:solidFill>
                <a:srgbClr val="000000"/>
              </a:solidFill>
              <a:effectLst/>
              <a:latin typeface="Georgia" panose="02040502050405020303" pitchFamily="18" charset="0"/>
            </a:endParaRPr>
          </a:p>
          <a:p>
            <a:pPr lvl="1" defTabSz="914400"/>
            <a:r>
              <a:rPr kumimoji="0" lang="en-US" altLang="en-US" sz="1400" b="0" i="0" u="none" strike="noStrike" cap="none" normalizeH="0" baseline="0" dirty="0">
                <a:ln>
                  <a:noFill/>
                </a:ln>
                <a:solidFill>
                  <a:srgbClr val="000000"/>
                </a:solidFill>
                <a:effectLst/>
                <a:latin typeface="Georgia" panose="02040502050405020303" pitchFamily="18" charset="0"/>
              </a:rPr>
              <a:t>Content</a:t>
            </a:r>
          </a:p>
          <a:p>
            <a:pPr lvl="1" defTabSz="914400"/>
            <a:r>
              <a:rPr kumimoji="0" lang="en-US" altLang="en-US" sz="1400" b="0" i="0" u="none" strike="noStrike" cap="none" normalizeH="0" baseline="0" dirty="0">
                <a:ln>
                  <a:noFill/>
                </a:ln>
                <a:solidFill>
                  <a:schemeClr val="tx1"/>
                </a:solidFill>
                <a:effectLst/>
                <a:latin typeface="Georgia" panose="02040502050405020303" pitchFamily="18" charset="0"/>
              </a:rPr>
              <a:t>COVID-19 cases at daily level is present in covid_19_india.csv file</a:t>
            </a:r>
          </a:p>
          <a:p>
            <a:pPr lvl="1" defTabSz="914400"/>
            <a:r>
              <a:rPr kumimoji="0" lang="en-US" altLang="en-US" sz="1400" b="0" i="0" u="none" strike="noStrike" cap="none" normalizeH="0" baseline="0" dirty="0">
                <a:ln>
                  <a:noFill/>
                </a:ln>
                <a:solidFill>
                  <a:schemeClr val="tx1"/>
                </a:solidFill>
                <a:effectLst/>
                <a:latin typeface="Georgia" panose="02040502050405020303" pitchFamily="18" charset="0"/>
              </a:rPr>
              <a:t>Statewise testing details in StatewiseTestingDetails.csv file</a:t>
            </a:r>
          </a:p>
          <a:p>
            <a:pPr lvl="1" defTabSz="914400"/>
            <a:r>
              <a:rPr kumimoji="0" lang="en-US" altLang="en-US" sz="1400" b="0" i="0" u="none" strike="noStrike" cap="none" normalizeH="0" baseline="0" dirty="0">
                <a:ln>
                  <a:noFill/>
                </a:ln>
                <a:solidFill>
                  <a:schemeClr val="tx1"/>
                </a:solidFill>
                <a:effectLst/>
                <a:latin typeface="Georgia" panose="02040502050405020303" pitchFamily="18" charset="0"/>
              </a:rPr>
              <a:t>Travel history dataset by </a:t>
            </a:r>
            <a:r>
              <a:rPr kumimoji="0" lang="en-US" altLang="en-US" sz="1400" b="0" i="0" u="none" strike="noStrike" cap="none" normalizeH="0" baseline="0" dirty="0">
                <a:ln>
                  <a:noFill/>
                </a:ln>
                <a:solidFill>
                  <a:srgbClr val="008ABC"/>
                </a:solidFill>
                <a:effectLst/>
                <a:latin typeface="Georgia" panose="02040502050405020303" pitchFamily="18" charset="0"/>
                <a:hlinkClick r:id="rId5"/>
              </a:rPr>
              <a:t>@dheerajmpai</a:t>
            </a:r>
            <a:r>
              <a:rPr kumimoji="0" lang="en-US" altLang="en-US" sz="1400" b="0" i="0" u="none" strike="noStrike" cap="none" normalizeH="0" baseline="0" dirty="0">
                <a:ln>
                  <a:noFill/>
                </a:ln>
                <a:solidFill>
                  <a:schemeClr val="tx1"/>
                </a:solidFill>
                <a:effectLst/>
                <a:latin typeface="Georgia" panose="02040502050405020303" pitchFamily="18" charset="0"/>
              </a:rPr>
              <a:t> - </a:t>
            </a:r>
            <a:r>
              <a:rPr kumimoji="0" lang="en-US" altLang="en-US" sz="1400" b="0" i="0" u="none" strike="noStrike" cap="none" normalizeH="0" baseline="0" dirty="0">
                <a:ln>
                  <a:noFill/>
                </a:ln>
                <a:solidFill>
                  <a:srgbClr val="008ABC"/>
                </a:solidFill>
                <a:effectLst/>
                <a:latin typeface="Georgia" panose="02040502050405020303" pitchFamily="18" charset="0"/>
                <a:hlinkClick r:id="rId6"/>
              </a:rPr>
              <a:t>https://www.kaggle.com/dheerajmpai/covidindiatravelhistory</a:t>
            </a:r>
            <a:endParaRPr kumimoji="0" lang="en-US" altLang="en-US" sz="1400" b="0" i="0" u="none" strike="noStrike" cap="none" normalizeH="0" baseline="0" dirty="0">
              <a:ln>
                <a:noFill/>
              </a:ln>
              <a:solidFill>
                <a:srgbClr val="000000"/>
              </a:solidFill>
              <a:effectLst/>
              <a:latin typeface="Georgia" panose="02040502050405020303" pitchFamily="18" charset="0"/>
            </a:endParaRPr>
          </a:p>
          <a:p>
            <a:pPr lvl="1" defTabSz="914400"/>
            <a:r>
              <a:rPr kumimoji="0" lang="en-US" altLang="en-US" sz="1400" b="0" i="0" u="none" strike="noStrike" cap="none" normalizeH="0" baseline="0" dirty="0">
                <a:ln>
                  <a:noFill/>
                </a:ln>
                <a:solidFill>
                  <a:srgbClr val="000000"/>
                </a:solidFill>
                <a:effectLst/>
                <a:latin typeface="Georgia" panose="02040502050405020303" pitchFamily="18" charset="0"/>
              </a:rPr>
              <a:t>Acknowledgements</a:t>
            </a:r>
          </a:p>
          <a:p>
            <a:pPr lvl="1" defTabSz="914400"/>
            <a:r>
              <a:rPr kumimoji="0" lang="en-US" altLang="en-US" sz="1400" b="0" i="0" u="none" strike="noStrike" cap="none" normalizeH="0" baseline="0" dirty="0">
                <a:ln>
                  <a:noFill/>
                </a:ln>
                <a:solidFill>
                  <a:schemeClr val="tx1"/>
                </a:solidFill>
                <a:effectLst/>
                <a:latin typeface="Georgia" panose="02040502050405020303" pitchFamily="18" charset="0"/>
              </a:rPr>
              <a:t>Thanks to Indian </a:t>
            </a:r>
            <a:r>
              <a:rPr kumimoji="0" lang="en-US" altLang="en-US" sz="1400" b="0" i="0" u="none" strike="noStrike" cap="none" normalizeH="0" baseline="0" dirty="0">
                <a:ln>
                  <a:noFill/>
                </a:ln>
                <a:solidFill>
                  <a:srgbClr val="008ABC"/>
                </a:solidFill>
                <a:effectLst/>
                <a:latin typeface="Georgia" panose="02040502050405020303" pitchFamily="18" charset="0"/>
                <a:hlinkClick r:id="rId2"/>
              </a:rPr>
              <a:t>Ministry of Health &amp; Family Welfare</a:t>
            </a:r>
            <a:r>
              <a:rPr kumimoji="0" lang="en-US" altLang="en-US" sz="1400" b="0" i="0" u="none" strike="noStrike" cap="none" normalizeH="0" baseline="0" dirty="0">
                <a:ln>
                  <a:noFill/>
                </a:ln>
                <a:solidFill>
                  <a:schemeClr val="tx1"/>
                </a:solidFill>
                <a:effectLst/>
                <a:latin typeface="Georgia" panose="02040502050405020303" pitchFamily="18" charset="0"/>
              </a:rPr>
              <a:t> for making the data available to general public.</a:t>
            </a:r>
          </a:p>
          <a:p>
            <a:pPr lvl="1" defTabSz="914400"/>
            <a:r>
              <a:rPr kumimoji="0" lang="en-US" altLang="en-US" sz="1400" b="0" i="0" u="none" strike="noStrike" cap="none" normalizeH="0" baseline="0" dirty="0">
                <a:ln>
                  <a:noFill/>
                </a:ln>
                <a:solidFill>
                  <a:schemeClr val="tx1"/>
                </a:solidFill>
                <a:effectLst/>
                <a:latin typeface="Georgia" panose="02040502050405020303" pitchFamily="18" charset="0"/>
              </a:rPr>
              <a:t>Thanks to </a:t>
            </a:r>
            <a:r>
              <a:rPr kumimoji="0" lang="en-US" altLang="en-US" sz="1400" b="0" i="0" u="none" strike="noStrike" cap="none" normalizeH="0" baseline="0" dirty="0">
                <a:ln>
                  <a:noFill/>
                </a:ln>
                <a:solidFill>
                  <a:srgbClr val="008ABC"/>
                </a:solidFill>
                <a:effectLst/>
                <a:latin typeface="Georgia" panose="02040502050405020303" pitchFamily="18" charset="0"/>
                <a:hlinkClick r:id="rId7"/>
              </a:rPr>
              <a:t>covid19india.org</a:t>
            </a:r>
            <a:r>
              <a:rPr kumimoji="0" lang="en-US" altLang="en-US" sz="1400" b="0" i="0" u="none" strike="noStrike" cap="none" normalizeH="0" baseline="0" dirty="0">
                <a:ln>
                  <a:noFill/>
                </a:ln>
                <a:solidFill>
                  <a:schemeClr val="tx1"/>
                </a:solidFill>
                <a:effectLst/>
                <a:latin typeface="Georgia" panose="02040502050405020303" pitchFamily="18" charset="0"/>
              </a:rPr>
              <a:t> for making the individual level details, testing details, vaccination details available to general public.</a:t>
            </a:r>
          </a:p>
          <a:p>
            <a:pPr lvl="1" defTabSz="914400"/>
            <a:r>
              <a:rPr kumimoji="0" lang="en-US" altLang="en-US" sz="1400" b="0" i="0" u="none" strike="noStrike" cap="none" normalizeH="0" baseline="0" dirty="0">
                <a:ln>
                  <a:noFill/>
                </a:ln>
                <a:solidFill>
                  <a:schemeClr val="tx1"/>
                </a:solidFill>
                <a:effectLst/>
                <a:latin typeface="Georgia" panose="02040502050405020303" pitchFamily="18" charset="0"/>
              </a:rPr>
              <a:t>Thanks to </a:t>
            </a:r>
            <a:r>
              <a:rPr kumimoji="0" lang="en-US" altLang="en-US" sz="1400" b="0" i="0" u="none" strike="noStrike" cap="none" normalizeH="0" baseline="0" dirty="0">
                <a:ln>
                  <a:noFill/>
                </a:ln>
                <a:solidFill>
                  <a:srgbClr val="008ABC"/>
                </a:solidFill>
                <a:effectLst/>
                <a:latin typeface="Georgia" panose="02040502050405020303" pitchFamily="18" charset="0"/>
                <a:hlinkClick r:id="rId8"/>
              </a:rPr>
              <a:t>Wikipedia</a:t>
            </a:r>
            <a:r>
              <a:rPr kumimoji="0" lang="en-US" altLang="en-US" sz="1400" b="0" i="0" u="none" strike="noStrike" cap="none" normalizeH="0" baseline="0" dirty="0">
                <a:ln>
                  <a:noFill/>
                </a:ln>
                <a:solidFill>
                  <a:schemeClr val="tx1"/>
                </a:solidFill>
                <a:effectLst/>
                <a:latin typeface="Georgia" panose="02040502050405020303" pitchFamily="18" charset="0"/>
              </a:rPr>
              <a:t> for population information.</a:t>
            </a:r>
          </a:p>
          <a:p>
            <a:pPr lvl="1" defTabSz="914400"/>
            <a:r>
              <a:rPr kumimoji="0" lang="en-US" altLang="en-US" sz="1400" b="0" i="0" u="none" strike="noStrike" cap="none" normalizeH="0" baseline="0" dirty="0">
                <a:ln>
                  <a:noFill/>
                </a:ln>
                <a:solidFill>
                  <a:schemeClr val="tx1"/>
                </a:solidFill>
                <a:effectLst/>
                <a:latin typeface="Georgia" panose="02040502050405020303" pitchFamily="18" charset="0"/>
              </a:rPr>
              <a:t>Thanks to the </a:t>
            </a:r>
            <a:r>
              <a:rPr kumimoji="0" lang="en-US" altLang="en-US" sz="1400" b="0" i="0" u="none" strike="noStrike" cap="none" normalizeH="0" baseline="0" dirty="0">
                <a:ln>
                  <a:noFill/>
                </a:ln>
                <a:solidFill>
                  <a:srgbClr val="008ABC"/>
                </a:solidFill>
                <a:effectLst/>
                <a:latin typeface="Georgia" panose="02040502050405020303" pitchFamily="18" charset="0"/>
                <a:hlinkClick r:id="rId4"/>
              </a:rPr>
              <a:t>Team at ISIBang</a:t>
            </a:r>
            <a:endParaRPr kumimoji="0" lang="en-US" altLang="en-US" sz="1400" b="0" i="0" u="none" strike="noStrike" cap="none" normalizeH="0" baseline="0" dirty="0">
              <a:ln>
                <a:noFill/>
              </a:ln>
              <a:solidFill>
                <a:schemeClr val="tx1"/>
              </a:solidFill>
              <a:effectLst/>
              <a:latin typeface="Georgia" panose="02040502050405020303" pitchFamily="18" charset="0"/>
            </a:endParaRPr>
          </a:p>
          <a:p>
            <a:pPr lvl="1" defTabSz="914400"/>
            <a:r>
              <a:rPr kumimoji="0" lang="en-US" altLang="en-US" sz="1400" b="0" i="0" u="none" strike="noStrike" cap="none" normalizeH="0" baseline="0" dirty="0">
                <a:ln>
                  <a:noFill/>
                </a:ln>
                <a:solidFill>
                  <a:schemeClr val="tx1"/>
                </a:solidFill>
                <a:effectLst/>
                <a:latin typeface="Georgia" panose="02040502050405020303" pitchFamily="18" charset="0"/>
              </a:rPr>
              <a:t>Photo Courtesy - </a:t>
            </a:r>
            <a:r>
              <a:rPr kumimoji="0" lang="en-US" altLang="en-US" sz="1400" b="0" i="0" u="none" strike="noStrike" cap="none" normalizeH="0" baseline="0" dirty="0">
                <a:ln>
                  <a:noFill/>
                </a:ln>
                <a:solidFill>
                  <a:srgbClr val="008ABC"/>
                </a:solidFill>
                <a:effectLst/>
                <a:latin typeface="Georgia" panose="02040502050405020303" pitchFamily="18" charset="0"/>
                <a:hlinkClick r:id="rId9"/>
              </a:rPr>
              <a:t>https://hgis.uw.edu/virus/</a:t>
            </a:r>
            <a:endParaRPr kumimoji="0" lang="en-US" altLang="en-US" sz="1400" b="0" i="0" u="none" strike="noStrike" cap="none" normalizeH="0" baseline="0" dirty="0">
              <a:ln>
                <a:noFill/>
              </a:ln>
              <a:solidFill>
                <a:srgbClr val="000000"/>
              </a:solidFill>
              <a:effectLst/>
              <a:latin typeface="Georgia" panose="02040502050405020303" pitchFamily="18" charset="0"/>
            </a:endParaRPr>
          </a:p>
          <a:p>
            <a:pPr lvl="1" defTabSz="914400"/>
            <a:r>
              <a:rPr kumimoji="0" lang="en-US" altLang="en-US" sz="1400" b="0" i="0" u="none" strike="noStrike" cap="none" normalizeH="0" baseline="0" dirty="0">
                <a:ln>
                  <a:noFill/>
                </a:ln>
                <a:solidFill>
                  <a:srgbClr val="000000"/>
                </a:solidFill>
                <a:effectLst/>
                <a:latin typeface="Georgia" panose="02040502050405020303" pitchFamily="18" charset="0"/>
              </a:rPr>
              <a:t>Inspiration</a:t>
            </a:r>
          </a:p>
          <a:p>
            <a:pPr lvl="1" defTabSz="914400"/>
            <a:r>
              <a:rPr kumimoji="0" lang="en-US" altLang="en-US" sz="1400" b="0" i="0" u="none" strike="noStrike" cap="none" normalizeH="0" baseline="0" dirty="0">
                <a:ln>
                  <a:noFill/>
                </a:ln>
                <a:solidFill>
                  <a:schemeClr val="tx1"/>
                </a:solidFill>
                <a:effectLst/>
                <a:latin typeface="Georgia" panose="02040502050405020303" pitchFamily="18" charset="0"/>
              </a:rPr>
              <a:t>Looking for data based suggestions to stop / delay the spread of virus</a:t>
            </a:r>
          </a:p>
        </p:txBody>
      </p:sp>
    </p:spTree>
    <p:extLst>
      <p:ext uri="{BB962C8B-B14F-4D97-AF65-F5344CB8AC3E}">
        <p14:creationId xmlns:p14="http://schemas.microsoft.com/office/powerpoint/2010/main" val="36581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8BD3-05F0-4356-A395-F424C94B6015}"/>
              </a:ext>
            </a:extLst>
          </p:cNvPr>
          <p:cNvSpPr>
            <a:spLocks noGrp="1"/>
          </p:cNvSpPr>
          <p:nvPr>
            <p:ph type="title"/>
          </p:nvPr>
        </p:nvSpPr>
        <p:spPr>
          <a:xfrm>
            <a:off x="2460812" y="1178861"/>
            <a:ext cx="6433483" cy="1308846"/>
          </a:xfrm>
        </p:spPr>
        <p:txBody>
          <a:bodyPr/>
          <a:lstStyle/>
          <a:p>
            <a:r>
              <a:rPr lang="en-IN" b="1" u="sng" dirty="0">
                <a:latin typeface="Elephant" panose="02020904090505020303" pitchFamily="18" charset="0"/>
              </a:rPr>
              <a:t>OBJECTIVE</a:t>
            </a:r>
          </a:p>
        </p:txBody>
      </p:sp>
      <p:sp>
        <p:nvSpPr>
          <p:cNvPr id="3" name="Content Placeholder 2">
            <a:extLst>
              <a:ext uri="{FF2B5EF4-FFF2-40B4-BE49-F238E27FC236}">
                <a16:creationId xmlns:a16="http://schemas.microsoft.com/office/drawing/2014/main" id="{E17AB4EE-86A8-4B24-92A3-EAAFDBAFBA1C}"/>
              </a:ext>
            </a:extLst>
          </p:cNvPr>
          <p:cNvSpPr>
            <a:spLocks noGrp="1"/>
          </p:cNvSpPr>
          <p:nvPr>
            <p:ph idx="1"/>
          </p:nvPr>
        </p:nvSpPr>
        <p:spPr>
          <a:xfrm>
            <a:off x="2259106" y="2595283"/>
            <a:ext cx="8396752" cy="3307976"/>
          </a:xfrm>
        </p:spPr>
        <p:txBody>
          <a:bodyPr>
            <a:normAutofit/>
          </a:bodyPr>
          <a:lstStyle/>
          <a:p>
            <a:r>
              <a:rPr lang="en-IN" dirty="0">
                <a:latin typeface="Georgia" panose="02040502050405020303" pitchFamily="18" charset="0"/>
              </a:rPr>
              <a:t>To analyse the statewise vaccination.</a:t>
            </a:r>
          </a:p>
          <a:p>
            <a:r>
              <a:rPr lang="en-IN" dirty="0">
                <a:latin typeface="Georgia" panose="02040502050405020303" pitchFamily="18" charset="0"/>
              </a:rPr>
              <a:t>To visualize the vaccination of people individually in a state with the help of graphs and plots.</a:t>
            </a:r>
          </a:p>
          <a:p>
            <a:pPr algn="l"/>
            <a:r>
              <a:rPr lang="en-US" b="0" i="0" dirty="0">
                <a:solidFill>
                  <a:srgbClr val="24292F"/>
                </a:solidFill>
                <a:effectLst/>
                <a:latin typeface="Georgia" panose="02040502050405020303" pitchFamily="18" charset="0"/>
              </a:rPr>
              <a:t>The COVID Tracking Project collects and publishes the most complete testing data available for INDIA.</a:t>
            </a:r>
            <a:br>
              <a:rPr lang="en-US" dirty="0">
                <a:latin typeface="Georgia" panose="02040502050405020303" pitchFamily="18" charset="0"/>
              </a:rPr>
            </a:br>
            <a:endParaRPr lang="en-IN" dirty="0">
              <a:latin typeface="Georgia" panose="02040502050405020303" pitchFamily="18" charset="0"/>
            </a:endParaRPr>
          </a:p>
          <a:p>
            <a:endParaRPr lang="en-IN" dirty="0">
              <a:latin typeface="Georgia" panose="02040502050405020303" pitchFamily="18" charset="0"/>
            </a:endParaRPr>
          </a:p>
        </p:txBody>
      </p:sp>
    </p:spTree>
    <p:extLst>
      <p:ext uri="{BB962C8B-B14F-4D97-AF65-F5344CB8AC3E}">
        <p14:creationId xmlns:p14="http://schemas.microsoft.com/office/powerpoint/2010/main" val="12088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down)">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down)">
                                      <p:cBhvr>
                                        <p:cTn id="2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C8B94-4083-4003-B688-1162E95D0A5C}"/>
              </a:ext>
            </a:extLst>
          </p:cNvPr>
          <p:cNvSpPr txBox="1">
            <a:spLocks/>
          </p:cNvSpPr>
          <p:nvPr/>
        </p:nvSpPr>
        <p:spPr>
          <a:xfrm>
            <a:off x="739544" y="609108"/>
            <a:ext cx="10712911" cy="984738"/>
          </a:xfrm>
          <a:prstGeom prst="rect">
            <a:avLst/>
          </a:prstGeom>
        </p:spPr>
        <p:txBody>
          <a:bodyP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600" b="1" u="sng" dirty="0">
                <a:latin typeface="Elephant" panose="02020904090505020303" pitchFamily="18" charset="0"/>
                <a:cs typeface="Calibri" panose="020F0502020204030204" pitchFamily="34" charset="0"/>
              </a:rPr>
              <a:t>REQUIREMENTS</a:t>
            </a:r>
            <a:r>
              <a:rPr lang="en-IN" sz="3600" b="1" i="1" u="sng" dirty="0">
                <a:latin typeface="Elephant" panose="02020904090505020303" pitchFamily="18" charset="0"/>
                <a:cs typeface="Calibri" panose="020F0502020204030204" pitchFamily="34" charset="0"/>
              </a:rPr>
              <a:t> </a:t>
            </a:r>
            <a:r>
              <a:rPr lang="en-IN" sz="3600" b="1" u="sng" dirty="0">
                <a:latin typeface="Elephant" panose="02020904090505020303" pitchFamily="18" charset="0"/>
                <a:cs typeface="Calibri" panose="020F0502020204030204" pitchFamily="34" charset="0"/>
              </a:rPr>
              <a:t>SPECIFICATIONS</a:t>
            </a:r>
          </a:p>
        </p:txBody>
      </p:sp>
      <p:sp>
        <p:nvSpPr>
          <p:cNvPr id="3" name="Content Placeholder 2">
            <a:extLst>
              <a:ext uri="{FF2B5EF4-FFF2-40B4-BE49-F238E27FC236}">
                <a16:creationId xmlns:a16="http://schemas.microsoft.com/office/drawing/2014/main" id="{DE7286A9-939A-4804-891F-B33589B55F29}"/>
              </a:ext>
            </a:extLst>
          </p:cNvPr>
          <p:cNvSpPr txBox="1">
            <a:spLocks/>
          </p:cNvSpPr>
          <p:nvPr/>
        </p:nvSpPr>
        <p:spPr>
          <a:xfrm>
            <a:off x="351060" y="1593846"/>
            <a:ext cx="6054571" cy="5152291"/>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r>
              <a:rPr lang="en-IN" sz="2800" b="1" i="1" u="sng" dirty="0">
                <a:latin typeface="Georgia" panose="02040502050405020303" pitchFamily="18" charset="0"/>
                <a:cs typeface="Calibri" panose="020F0502020204030204" pitchFamily="34" charset="0"/>
              </a:rPr>
              <a:t>Hardware requirements</a:t>
            </a:r>
          </a:p>
          <a:p>
            <a:pPr>
              <a:buFont typeface="Wingdings" panose="05000000000000000000" pitchFamily="2" charset="2"/>
              <a:buChar char="q"/>
            </a:pPr>
            <a:r>
              <a:rPr lang="en-IN" sz="2800" dirty="0">
                <a:latin typeface="Georgia" panose="02040502050405020303" pitchFamily="18" charset="0"/>
              </a:rPr>
              <a:t>I3,i5 intel processor</a:t>
            </a:r>
          </a:p>
          <a:p>
            <a:pPr>
              <a:buFont typeface="Wingdings" panose="05000000000000000000" pitchFamily="2" charset="2"/>
              <a:buChar char="q"/>
            </a:pPr>
            <a:r>
              <a:rPr lang="en-IN" sz="2800" dirty="0">
                <a:latin typeface="Georgia" panose="02040502050405020303" pitchFamily="18" charset="0"/>
              </a:rPr>
              <a:t> 8 GB RAM</a:t>
            </a:r>
          </a:p>
          <a:p>
            <a:pPr>
              <a:buFont typeface="Wingdings" panose="05000000000000000000" pitchFamily="2" charset="2"/>
              <a:buChar char="q"/>
            </a:pPr>
            <a:r>
              <a:rPr lang="en-IN" sz="2800" dirty="0">
                <a:latin typeface="Georgia" panose="02040502050405020303" pitchFamily="18" charset="0"/>
              </a:rPr>
              <a:t>216 GB HDD</a:t>
            </a:r>
          </a:p>
          <a:p>
            <a:pPr>
              <a:buFont typeface="Wingdings" panose="05000000000000000000" pitchFamily="2" charset="2"/>
              <a:buChar char="q"/>
            </a:pPr>
            <a:r>
              <a:rPr lang="en-IN" sz="2800" dirty="0">
                <a:latin typeface="Georgia" panose="02040502050405020303" pitchFamily="18" charset="0"/>
              </a:rPr>
              <a:t>Colour monitor</a:t>
            </a:r>
          </a:p>
          <a:p>
            <a:pPr>
              <a:buFont typeface="Wingdings" panose="05000000000000000000" pitchFamily="2" charset="2"/>
              <a:buChar char="q"/>
            </a:pPr>
            <a:r>
              <a:rPr lang="en-IN" sz="2800" dirty="0">
                <a:latin typeface="Georgia" panose="02040502050405020303" pitchFamily="18" charset="0"/>
              </a:rPr>
              <a:t>Keyboard, mouse</a:t>
            </a:r>
          </a:p>
          <a:p>
            <a:endParaRPr lang="en-IN" sz="2800" dirty="0"/>
          </a:p>
          <a:p>
            <a:endParaRPr lang="en-IN" sz="2800" dirty="0"/>
          </a:p>
          <a:p>
            <a:endParaRPr lang="en-IN" sz="2800" dirty="0"/>
          </a:p>
        </p:txBody>
      </p:sp>
      <p:sp>
        <p:nvSpPr>
          <p:cNvPr id="4" name="TextBox 3">
            <a:extLst>
              <a:ext uri="{FF2B5EF4-FFF2-40B4-BE49-F238E27FC236}">
                <a16:creationId xmlns:a16="http://schemas.microsoft.com/office/drawing/2014/main" id="{7712BDB0-8E19-4012-9E34-306EC55A22B6}"/>
              </a:ext>
            </a:extLst>
          </p:cNvPr>
          <p:cNvSpPr txBox="1"/>
          <p:nvPr/>
        </p:nvSpPr>
        <p:spPr>
          <a:xfrm>
            <a:off x="6368683" y="1593846"/>
            <a:ext cx="5557422" cy="3108543"/>
          </a:xfrm>
          <a:prstGeom prst="rect">
            <a:avLst/>
          </a:prstGeom>
          <a:noFill/>
        </p:spPr>
        <p:txBody>
          <a:bodyPr wrap="square" rtlCol="0">
            <a:spAutoFit/>
          </a:bodyPr>
          <a:lstStyle/>
          <a:p>
            <a:pPr marL="0" indent="0">
              <a:buNone/>
            </a:pPr>
            <a:r>
              <a:rPr lang="en-IN" sz="2800" b="1" i="1" u="sng" dirty="0">
                <a:latin typeface="Georgia" panose="02040502050405020303" pitchFamily="18" charset="0"/>
                <a:cs typeface="Calibri" panose="020F0502020204030204" pitchFamily="34" charset="0"/>
              </a:rPr>
              <a:t> Software Requirements</a:t>
            </a:r>
          </a:p>
          <a:p>
            <a:pPr marL="0" indent="0">
              <a:buNone/>
            </a:pPr>
            <a:endParaRPr lang="en-IN" sz="2800" b="1" i="1" dirty="0">
              <a:latin typeface="Georgia" panose="02040502050405020303" pitchFamily="18" charset="0"/>
            </a:endParaRPr>
          </a:p>
          <a:p>
            <a:pPr marL="285750" indent="-285750">
              <a:buClr>
                <a:schemeClr val="accent1"/>
              </a:buClr>
              <a:buFont typeface="Wingdings" panose="05000000000000000000" pitchFamily="2" charset="2"/>
              <a:buChar char="q"/>
            </a:pPr>
            <a:r>
              <a:rPr lang="en-IN" sz="2800" dirty="0">
                <a:latin typeface="Georgia" panose="02040502050405020303" pitchFamily="18" charset="0"/>
              </a:rPr>
              <a:t>Python 3 (Any version)</a:t>
            </a:r>
          </a:p>
          <a:p>
            <a:pPr marL="285750" indent="-285750">
              <a:buClr>
                <a:schemeClr val="accent1"/>
              </a:buClr>
              <a:buFont typeface="Wingdings" panose="05000000000000000000" pitchFamily="2" charset="2"/>
              <a:buChar char="q"/>
            </a:pPr>
            <a:r>
              <a:rPr lang="en-IN" sz="2800" dirty="0">
                <a:latin typeface="Georgia" panose="02040502050405020303" pitchFamily="18" charset="0"/>
              </a:rPr>
              <a:t>Visual Studio Code(VSC)</a:t>
            </a:r>
          </a:p>
          <a:p>
            <a:pPr marL="285750" indent="-285750">
              <a:buClr>
                <a:schemeClr val="accent1"/>
              </a:buClr>
              <a:buFont typeface="Wingdings" panose="05000000000000000000" pitchFamily="2" charset="2"/>
              <a:buChar char="q"/>
            </a:pPr>
            <a:r>
              <a:rPr lang="en-IN" sz="2800" dirty="0">
                <a:latin typeface="Georgia" panose="02040502050405020303" pitchFamily="18" charset="0"/>
              </a:rPr>
              <a:t>Any browser(Google Chrome , Microsoft Edge)</a:t>
            </a:r>
          </a:p>
          <a:p>
            <a:endParaRPr lang="en-IN" sz="2800" dirty="0">
              <a:latin typeface="Georgia" panose="02040502050405020303" pitchFamily="18" charset="0"/>
            </a:endParaRPr>
          </a:p>
        </p:txBody>
      </p:sp>
    </p:spTree>
    <p:extLst>
      <p:ext uri="{BB962C8B-B14F-4D97-AF65-F5344CB8AC3E}">
        <p14:creationId xmlns:p14="http://schemas.microsoft.com/office/powerpoint/2010/main" val="166777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DFF9255-E344-411D-BC51-0494579855F4}"/>
              </a:ext>
            </a:extLst>
          </p:cNvPr>
          <p:cNvSpPr txBox="1">
            <a:spLocks/>
          </p:cNvSpPr>
          <p:nvPr/>
        </p:nvSpPr>
        <p:spPr>
          <a:xfrm>
            <a:off x="376519" y="1166016"/>
            <a:ext cx="10210232" cy="497929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endParaRPr lang="en-US" dirty="0">
              <a:latin typeface="Georgia" panose="02040502050405020303" pitchFamily="18" charset="0"/>
            </a:endParaRPr>
          </a:p>
          <a:p>
            <a:r>
              <a:rPr lang="en-US" dirty="0">
                <a:latin typeface="Georgia" panose="02040502050405020303" pitchFamily="18" charset="0"/>
              </a:rPr>
              <a:t> </a:t>
            </a:r>
            <a:r>
              <a:rPr lang="en-US" sz="2400" cap="none" dirty="0">
                <a:latin typeface="Georgia" panose="02040502050405020303" pitchFamily="18" charset="0"/>
              </a:rPr>
              <a:t>The system after careful analysis has been identified to be presented with the following modules.</a:t>
            </a:r>
          </a:p>
          <a:p>
            <a:r>
              <a:rPr lang="en-US" sz="2400" cap="none" dirty="0">
                <a:latin typeface="Georgia" panose="02040502050405020303" pitchFamily="18" charset="0"/>
              </a:rPr>
              <a:t>COVID-19 Data Analytics Dashboard deals with the following modules:        </a:t>
            </a:r>
          </a:p>
          <a:p>
            <a:pPr lvl="1" algn="just">
              <a:buFont typeface="Wingdings" panose="05000000000000000000" pitchFamily="2" charset="2"/>
              <a:buChar char="ü"/>
            </a:pPr>
            <a:r>
              <a:rPr lang="en-US" sz="2200" cap="none" dirty="0">
                <a:latin typeface="Georgia" panose="02040502050405020303" pitchFamily="18" charset="0"/>
              </a:rPr>
              <a:t> NumPy</a:t>
            </a:r>
            <a:endParaRPr lang="en-IN" sz="2200" cap="none" dirty="0">
              <a:latin typeface="Georgia" panose="02040502050405020303" pitchFamily="18" charset="0"/>
            </a:endParaRPr>
          </a:p>
          <a:p>
            <a:pPr lvl="1" algn="just">
              <a:buFont typeface="Wingdings" panose="05000000000000000000" pitchFamily="2" charset="2"/>
              <a:buChar char="ü"/>
            </a:pPr>
            <a:r>
              <a:rPr lang="en-IN" sz="2200" cap="none" dirty="0">
                <a:latin typeface="Georgia" panose="02040502050405020303" pitchFamily="18" charset="0"/>
              </a:rPr>
              <a:t>Pandas</a:t>
            </a:r>
          </a:p>
          <a:p>
            <a:pPr lvl="1" algn="just">
              <a:buFont typeface="Wingdings" panose="05000000000000000000" pitchFamily="2" charset="2"/>
              <a:buChar char="ü"/>
            </a:pPr>
            <a:r>
              <a:rPr lang="en-IN" sz="2200" cap="none" dirty="0">
                <a:latin typeface="Georgia" panose="02040502050405020303" pitchFamily="18" charset="0"/>
              </a:rPr>
              <a:t>DataFrame</a:t>
            </a:r>
            <a:r>
              <a:rPr lang="en-US" sz="2200" cap="none" dirty="0">
                <a:latin typeface="Georgia" panose="02040502050405020303" pitchFamily="18" charset="0"/>
              </a:rPr>
              <a:t>s</a:t>
            </a:r>
          </a:p>
          <a:p>
            <a:pPr lvl="1" algn="just">
              <a:buFont typeface="Wingdings" panose="05000000000000000000" pitchFamily="2" charset="2"/>
              <a:buChar char="ü"/>
            </a:pPr>
            <a:r>
              <a:rPr lang="en-US" sz="2200" cap="none" dirty="0">
                <a:latin typeface="Georgia" panose="02040502050405020303" pitchFamily="18" charset="0"/>
              </a:rPr>
              <a:t>Matplotlib</a:t>
            </a:r>
          </a:p>
          <a:p>
            <a:pPr lvl="1" algn="just">
              <a:buFont typeface="Wingdings" panose="05000000000000000000" pitchFamily="2" charset="2"/>
              <a:buChar char="ü"/>
            </a:pPr>
            <a:r>
              <a:rPr lang="en-US" sz="2200" cap="none" dirty="0">
                <a:latin typeface="Georgia" panose="02040502050405020303" pitchFamily="18" charset="0"/>
              </a:rPr>
              <a:t>Streamlit</a:t>
            </a:r>
          </a:p>
          <a:p>
            <a:pPr lvl="1" algn="just">
              <a:buFont typeface="Wingdings" panose="05000000000000000000" pitchFamily="2" charset="2"/>
              <a:buChar char="ü"/>
            </a:pPr>
            <a:r>
              <a:rPr lang="en-US" sz="2200" cap="none" dirty="0">
                <a:latin typeface="Georgia" panose="02040502050405020303" pitchFamily="18" charset="0"/>
              </a:rPr>
              <a:t>Seaborn</a:t>
            </a:r>
          </a:p>
          <a:p>
            <a:pPr lvl="1" algn="just">
              <a:buFont typeface="Wingdings" panose="05000000000000000000" pitchFamily="2" charset="2"/>
              <a:buChar char="ü"/>
            </a:pPr>
            <a:endParaRPr lang="en-US" sz="2200" cap="none" dirty="0">
              <a:latin typeface="Georgia" panose="02040502050405020303" pitchFamily="18" charset="0"/>
            </a:endParaRPr>
          </a:p>
        </p:txBody>
      </p:sp>
      <p:sp>
        <p:nvSpPr>
          <p:cNvPr id="9" name="Rectangle 8">
            <a:extLst>
              <a:ext uri="{FF2B5EF4-FFF2-40B4-BE49-F238E27FC236}">
                <a16:creationId xmlns:a16="http://schemas.microsoft.com/office/drawing/2014/main" id="{F012572B-D796-4292-902E-26FAD3520662}"/>
              </a:ext>
            </a:extLst>
          </p:cNvPr>
          <p:cNvSpPr/>
          <p:nvPr/>
        </p:nvSpPr>
        <p:spPr>
          <a:xfrm>
            <a:off x="3846574" y="458131"/>
            <a:ext cx="3449983" cy="707886"/>
          </a:xfrm>
          <a:prstGeom prst="rect">
            <a:avLst/>
          </a:prstGeom>
          <a:noFill/>
        </p:spPr>
        <p:txBody>
          <a:bodyPr wrap="none" lIns="91440" tIns="45720" rIns="91440" bIns="45720">
            <a:spAutoFit/>
          </a:bodyPr>
          <a:lstStyle/>
          <a:p>
            <a:pPr algn="ctr"/>
            <a:r>
              <a:rPr lang="en-US" sz="4000" b="1" u="sng" cap="none" spc="0" dirty="0">
                <a:ln w="0"/>
                <a:solidFill>
                  <a:schemeClr val="tx1"/>
                </a:solidFill>
                <a:effectLst>
                  <a:outerShdw blurRad="38100" dist="19050" dir="2700000" algn="tl" rotWithShape="0">
                    <a:schemeClr val="dk1">
                      <a:alpha val="40000"/>
                    </a:schemeClr>
                  </a:outerShdw>
                </a:effectLst>
                <a:latin typeface="Elephant" panose="02020904090505020303" pitchFamily="18" charset="0"/>
              </a:rPr>
              <a:t>MODULES</a:t>
            </a:r>
          </a:p>
        </p:txBody>
      </p:sp>
    </p:spTree>
    <p:extLst>
      <p:ext uri="{BB962C8B-B14F-4D97-AF65-F5344CB8AC3E}">
        <p14:creationId xmlns:p14="http://schemas.microsoft.com/office/powerpoint/2010/main" val="219023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783015-1385-4526-8F18-A9ABBB917BDB}"/>
              </a:ext>
            </a:extLst>
          </p:cNvPr>
          <p:cNvSpPr txBox="1"/>
          <p:nvPr/>
        </p:nvSpPr>
        <p:spPr>
          <a:xfrm>
            <a:off x="-221876" y="455323"/>
            <a:ext cx="6138582" cy="5663089"/>
          </a:xfrm>
          <a:prstGeom prst="rect">
            <a:avLst/>
          </a:prstGeom>
          <a:noFill/>
        </p:spPr>
        <p:txBody>
          <a:bodyPr wrap="square">
            <a:spAutoFit/>
          </a:bodyPr>
          <a:lstStyle/>
          <a:p>
            <a:pPr lvl="1"/>
            <a:r>
              <a:rPr lang="en-US" sz="2000" b="1" u="sng" dirty="0">
                <a:latin typeface="Elephant" panose="02020904090505020303" pitchFamily="18" charset="0"/>
              </a:rPr>
              <a:t>NUMPY LIBRARY </a:t>
            </a:r>
          </a:p>
          <a:p>
            <a:pPr marL="800100" lvl="1" indent="-342900">
              <a:buAutoNum type="arabicPeriod"/>
            </a:pPr>
            <a:r>
              <a:rPr lang="en-US" dirty="0">
                <a:latin typeface="Georgia" panose="02040502050405020303" pitchFamily="18" charset="0"/>
              </a:rPr>
              <a:t>NumPy stands for Numerical Python.</a:t>
            </a:r>
          </a:p>
          <a:p>
            <a:pPr marL="800100" lvl="1" indent="-342900">
              <a:buAutoNum type="arabicPeriod"/>
            </a:pPr>
            <a:r>
              <a:rPr lang="en-US" dirty="0">
                <a:latin typeface="Georgia" panose="02040502050405020303" pitchFamily="18" charset="0"/>
              </a:rPr>
              <a:t> NumPy is used for working with arrays. </a:t>
            </a:r>
          </a:p>
          <a:p>
            <a:pPr marL="800100" lvl="1" indent="-342900">
              <a:buAutoNum type="arabicPeriod"/>
            </a:pPr>
            <a:r>
              <a:rPr lang="en-US" dirty="0">
                <a:latin typeface="Georgia" panose="02040502050405020303" pitchFamily="18" charset="0"/>
              </a:rPr>
              <a:t> NumPy aims to provide an array object that is up to 50x faster that traditional Python lists. </a:t>
            </a:r>
          </a:p>
          <a:p>
            <a:pPr marL="800100" lvl="1" indent="-342900">
              <a:buAutoNum type="arabicPeriod"/>
            </a:pPr>
            <a:r>
              <a:rPr lang="en-US" dirty="0">
                <a:latin typeface="Georgia" panose="02040502050405020303" pitchFamily="18" charset="0"/>
              </a:rPr>
              <a:t> NumPy arrays are stored at one continuous place in memory unlike lists, so processes can access and manipulate them very efficiently.</a:t>
            </a:r>
          </a:p>
          <a:p>
            <a:pPr marL="800100" lvl="1" indent="-342900">
              <a:buAutoNum type="arabicPeriod"/>
            </a:pPr>
            <a:r>
              <a:rPr lang="en-US" b="0" i="0" dirty="0">
                <a:effectLst/>
                <a:latin typeface="Georgia" panose="02040502050405020303" pitchFamily="18" charset="0"/>
              </a:rPr>
              <a:t>It also has functions for working in domain of linear algebra, Fourier transform, and matrices.</a:t>
            </a:r>
          </a:p>
          <a:p>
            <a:pPr marL="800100" lvl="1" indent="-342900">
              <a:buAutoNum type="arabicPeriod"/>
            </a:pPr>
            <a:r>
              <a:rPr lang="en-US" b="0" i="0" dirty="0">
                <a:effectLst/>
                <a:latin typeface="Georgia" panose="02040502050405020303" pitchFamily="18" charset="0"/>
              </a:rPr>
              <a:t>NumPy was created in 2005 by Travis Oliphant. It is an open source project and you can use it freel</a:t>
            </a:r>
            <a:r>
              <a:rPr lang="en-US" dirty="0">
                <a:latin typeface="Georgia" panose="02040502050405020303" pitchFamily="18" charset="0"/>
              </a:rPr>
              <a:t>y.</a:t>
            </a:r>
          </a:p>
          <a:p>
            <a:pPr marL="800100" lvl="1" indent="-342900">
              <a:buAutoNum type="arabicPeriod"/>
            </a:pPr>
            <a:r>
              <a:rPr lang="en-US" b="0" i="0" dirty="0">
                <a:effectLst/>
                <a:latin typeface="Georgia" panose="02040502050405020303" pitchFamily="18" charset="0"/>
              </a:rPr>
              <a:t>Python we have lists that serve the purpose of arrays, but they are slow to process.</a:t>
            </a:r>
          </a:p>
          <a:p>
            <a:pPr marL="800100" lvl="1" indent="-342900">
              <a:buAutoNum type="arabicPeriod"/>
            </a:pPr>
            <a:r>
              <a:rPr lang="en-US" b="0" i="0" dirty="0">
                <a:effectLst/>
                <a:latin typeface="Georgia" panose="02040502050405020303" pitchFamily="18" charset="0"/>
              </a:rPr>
              <a:t>The array object in NumPy is called ndarray, it provides a lot of supporting functions that make working with ndarray very easy.</a:t>
            </a:r>
          </a:p>
          <a:p>
            <a:pPr marL="800100" lvl="1" indent="-342900">
              <a:buAutoNum type="arabicPeriod"/>
            </a:pPr>
            <a:r>
              <a:rPr lang="en-US" b="0" i="0" dirty="0">
                <a:effectLst/>
                <a:latin typeface="Georgia" panose="02040502050405020303" pitchFamily="18" charset="0"/>
              </a:rPr>
              <a:t>Arrays are very frequently used in data science, where speed and resources are very important.</a:t>
            </a:r>
          </a:p>
          <a:p>
            <a:pPr marL="800100" lvl="1" indent="-342900">
              <a:buAutoNum type="arabicPeriod"/>
            </a:pPr>
            <a:endParaRPr lang="en-US" dirty="0">
              <a:latin typeface="Georgia" panose="02040502050405020303" pitchFamily="18" charset="0"/>
            </a:endParaRPr>
          </a:p>
        </p:txBody>
      </p:sp>
      <p:pic>
        <p:nvPicPr>
          <p:cNvPr id="13" name="Picture 12">
            <a:extLst>
              <a:ext uri="{FF2B5EF4-FFF2-40B4-BE49-F238E27FC236}">
                <a16:creationId xmlns:a16="http://schemas.microsoft.com/office/drawing/2014/main" id="{95A7ACD2-FB28-4BDC-B36F-8FF286EE9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3571" y="1048871"/>
            <a:ext cx="5089194" cy="44106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618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12.xml.rels><?xml version="1.0" encoding="UTF-8" standalone="yes"?>
<Relationships xmlns="http://schemas.openxmlformats.org/package/2006/relationships"><Relationship Id="rId1" Type="http://schemas.openxmlformats.org/officeDocument/2006/relationships/image" Target="../media/image20.jpeg"/></Relationships>
</file>

<file path=ppt/theme/_rels/theme14.xml.rels><?xml version="1.0" encoding="UTF-8" standalone="yes"?>
<Relationships xmlns="http://schemas.openxmlformats.org/package/2006/relationships"><Relationship Id="rId1" Type="http://schemas.openxmlformats.org/officeDocument/2006/relationships/image" Target="../media/image23.jpeg"/></Relationships>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_rels/theme4.xml.rels><?xml version="1.0" encoding="UTF-8" standalone="yes"?>
<Relationships xmlns="http://schemas.openxmlformats.org/package/2006/relationships"><Relationship Id="rId1" Type="http://schemas.openxmlformats.org/officeDocument/2006/relationships/image" Target="../media/image5.jpeg"/></Relationships>
</file>

<file path=ppt/theme/_rels/them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image" Target="../media/image7.jpeg"/></Relationships>
</file>

<file path=ppt/theme/_rels/them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image" Target="../media/image13.jpeg"/></Relationships>
</file>

<file path=ppt/theme/theme1.xml><?xml version="1.0" encoding="utf-8"?>
<a:theme xmlns:a="http://schemas.openxmlformats.org/drawingml/2006/main" name="1_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10.xml><?xml version="1.0" encoding="utf-8"?>
<a:theme xmlns:a="http://schemas.openxmlformats.org/drawingml/2006/main" name="2_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11.xml><?xml version="1.0" encoding="utf-8"?>
<a:theme xmlns:a="http://schemas.openxmlformats.org/drawingml/2006/main" name="3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12.xml><?xml version="1.0" encoding="utf-8"?>
<a:theme xmlns:a="http://schemas.openxmlformats.org/drawingml/2006/main" name="Madison">
  <a:themeElements>
    <a:clrScheme name="Madison">
      <a:dk1>
        <a:sysClr val="windowText" lastClr="000000"/>
      </a:dk1>
      <a:lt1>
        <a:sysClr val="window" lastClr="FFFFFF"/>
      </a:lt1>
      <a:dk2>
        <a:srgbClr val="2D251F"/>
      </a:dk2>
      <a:lt2>
        <a:srgbClr val="FAE9C5"/>
      </a:lt2>
      <a:accent1>
        <a:srgbClr val="ED3846"/>
      </a:accent1>
      <a:accent2>
        <a:srgbClr val="F87184"/>
      </a:accent2>
      <a:accent3>
        <a:srgbClr val="EC9DA9"/>
      </a:accent3>
      <a:accent4>
        <a:srgbClr val="ECC190"/>
      </a:accent4>
      <a:accent5>
        <a:srgbClr val="FFB268"/>
      </a:accent5>
      <a:accent6>
        <a:srgbClr val="F98657"/>
      </a:accent6>
      <a:hlink>
        <a:srgbClr val="B97669"/>
      </a:hlink>
      <a:folHlink>
        <a:srgbClr val="9E94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BCCF8060-3FCB-4641-B728-8A589529B13F}"/>
    </a:ext>
  </a:extLst>
</a:theme>
</file>

<file path=ppt/theme/theme13.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14.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Facet">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1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4.xml><?xml version="1.0" encoding="utf-8"?>
<a:theme xmlns:a="http://schemas.openxmlformats.org/drawingml/2006/main" name="1_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5.xml><?xml version="1.0" encoding="utf-8"?>
<a:theme xmlns:a="http://schemas.openxmlformats.org/drawingml/2006/main" name="2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6.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7.xml><?xml version="1.0" encoding="utf-8"?>
<a:theme xmlns:a="http://schemas.openxmlformats.org/drawingml/2006/main" name="1_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8.xml><?xml version="1.0" encoding="utf-8"?>
<a:theme xmlns:a="http://schemas.openxmlformats.org/drawingml/2006/main" name="1_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9.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docProps/app.xml><?xml version="1.0" encoding="utf-8"?>
<Properties xmlns="http://schemas.openxmlformats.org/officeDocument/2006/extended-properties" xmlns:vt="http://schemas.openxmlformats.org/officeDocument/2006/docPropsVTypes">
  <Template>TM04033919[[fn=Circuit]]</Template>
  <TotalTime>641</TotalTime>
  <Words>1872</Words>
  <Application>Microsoft Office PowerPoint</Application>
  <PresentationFormat>Widescreen</PresentationFormat>
  <Paragraphs>131</Paragraphs>
  <Slides>24</Slides>
  <Notes>0</Notes>
  <HiddenSlides>0</HiddenSlides>
  <MMClips>0</MMClips>
  <ScaleCrop>false</ScaleCrop>
  <HeadingPairs>
    <vt:vector size="6" baseType="variant">
      <vt:variant>
        <vt:lpstr>Fonts Used</vt:lpstr>
      </vt:variant>
      <vt:variant>
        <vt:i4>18</vt:i4>
      </vt:variant>
      <vt:variant>
        <vt:lpstr>Theme</vt:lpstr>
      </vt:variant>
      <vt:variant>
        <vt:i4>14</vt:i4>
      </vt:variant>
      <vt:variant>
        <vt:lpstr>Slide Titles</vt:lpstr>
      </vt:variant>
      <vt:variant>
        <vt:i4>24</vt:i4>
      </vt:variant>
    </vt:vector>
  </HeadingPairs>
  <TitlesOfParts>
    <vt:vector size="56" baseType="lpstr">
      <vt:lpstr>Algerian</vt:lpstr>
      <vt:lpstr>Arial</vt:lpstr>
      <vt:lpstr>Arial Black</vt:lpstr>
      <vt:lpstr>Calibri</vt:lpstr>
      <vt:lpstr>Calibri Light</vt:lpstr>
      <vt:lpstr>Century Gothic</vt:lpstr>
      <vt:lpstr>Cooper Black</vt:lpstr>
      <vt:lpstr>Elephant</vt:lpstr>
      <vt:lpstr>Garamond</vt:lpstr>
      <vt:lpstr>Georgia</vt:lpstr>
      <vt:lpstr>Impact</vt:lpstr>
      <vt:lpstr>Lucida Console</vt:lpstr>
      <vt:lpstr>MS Shell Dlg 2</vt:lpstr>
      <vt:lpstr>Source Sans Pro</vt:lpstr>
      <vt:lpstr>Trebuchet MS</vt:lpstr>
      <vt:lpstr>Tw Cen MT</vt:lpstr>
      <vt:lpstr>Wingdings</vt:lpstr>
      <vt:lpstr>Wingdings 3</vt:lpstr>
      <vt:lpstr>1_Droplet</vt:lpstr>
      <vt:lpstr>Facet</vt:lpstr>
      <vt:lpstr>1_Circuit</vt:lpstr>
      <vt:lpstr>1_Savon</vt:lpstr>
      <vt:lpstr>2_Facet</vt:lpstr>
      <vt:lpstr>Organic</vt:lpstr>
      <vt:lpstr>1_Main Event</vt:lpstr>
      <vt:lpstr>1_Vapor Trail</vt:lpstr>
      <vt:lpstr>Retrospect</vt:lpstr>
      <vt:lpstr>2_Vapor Trail</vt:lpstr>
      <vt:lpstr>3_Vapor Trail</vt:lpstr>
      <vt:lpstr>Madison</vt:lpstr>
      <vt:lpstr>Slice</vt:lpstr>
      <vt:lpstr>Celestial</vt:lpstr>
      <vt:lpstr>      COVID-19 DATA ANALYTICS DASHBOARD</vt:lpstr>
      <vt:lpstr>PowerPoint Presentation</vt:lpstr>
      <vt:lpstr>PowerPoint Presentation</vt:lpstr>
      <vt:lpstr>PowerPoint Presentation</vt:lpstr>
      <vt:lpstr>PowerPoint Presentation</vt:lpstr>
      <vt:lpstr>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DATA ANALYTICS DASHBOARD</dc:title>
  <dc:creator>aditi rana</dc:creator>
  <cp:lastModifiedBy>aditi rana</cp:lastModifiedBy>
  <cp:revision>22</cp:revision>
  <dcterms:created xsi:type="dcterms:W3CDTF">2021-11-01T14:44:57Z</dcterms:created>
  <dcterms:modified xsi:type="dcterms:W3CDTF">2021-11-20T12:39:26Z</dcterms:modified>
</cp:coreProperties>
</file>